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6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260" r:id="rId4"/>
    <p:sldId id="265" r:id="rId5"/>
    <p:sldId id="262" r:id="rId6"/>
    <p:sldId id="319" r:id="rId7"/>
    <p:sldId id="320" r:id="rId8"/>
    <p:sldId id="321" r:id="rId9"/>
    <p:sldId id="341" r:id="rId10"/>
    <p:sldId id="346" r:id="rId11"/>
    <p:sldId id="348" r:id="rId12"/>
    <p:sldId id="322" r:id="rId13"/>
    <p:sldId id="326" r:id="rId14"/>
    <p:sldId id="325" r:id="rId15"/>
    <p:sldId id="330" r:id="rId16"/>
    <p:sldId id="331" r:id="rId17"/>
    <p:sldId id="327" r:id="rId18"/>
    <p:sldId id="328" r:id="rId19"/>
    <p:sldId id="332" r:id="rId20"/>
    <p:sldId id="337" r:id="rId21"/>
    <p:sldId id="335" r:id="rId22"/>
    <p:sldId id="338" r:id="rId23"/>
    <p:sldId id="340" r:id="rId24"/>
    <p:sldId id="323" r:id="rId25"/>
    <p:sldId id="353" r:id="rId26"/>
    <p:sldId id="342" r:id="rId27"/>
    <p:sldId id="343" r:id="rId28"/>
    <p:sldId id="344" r:id="rId29"/>
    <p:sldId id="354" r:id="rId30"/>
    <p:sldId id="349" r:id="rId31"/>
    <p:sldId id="324" r:id="rId32"/>
    <p:sldId id="329" r:id="rId33"/>
    <p:sldId id="351" r:id="rId34"/>
    <p:sldId id="304" r:id="rId35"/>
    <p:sldId id="307" r:id="rId36"/>
  </p:sldIdLst>
  <p:sldSz cx="9144000" cy="5143500" type="screen16x9"/>
  <p:notesSz cx="6858000" cy="9144000"/>
  <p:embeddedFontLs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Montserrat ExtraBold" panose="020F0502020204030204" pitchFamily="34" charset="0"/>
      <p:bold r:id="rId43"/>
      <p:italic r:id="rId44"/>
      <p:boldItalic r:id="rId45"/>
    </p:embeddedFont>
    <p:embeddedFont>
      <p:font typeface="Montserrat Medium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676C8A-F1EA-4CF3-AD13-39CFCF4F4246}">
  <a:tblStyle styleId="{8F676C8A-F1EA-4CF3-AD13-39CFCF4F42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2906"/>
    <p:restoredTop sz="86387"/>
  </p:normalViewPr>
  <p:slideViewPr>
    <p:cSldViewPr snapToGrid="0">
      <p:cViewPr>
        <p:scale>
          <a:sx n="107" d="100"/>
          <a:sy n="107" d="100"/>
        </p:scale>
        <p:origin x="1016" y="1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32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B70912-BA29-C4B8-C028-E1840CA1EF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45D4F-BD51-D69E-611A-5B9FF6E1B7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8BCFE-40EE-5D46-86C7-63293B63ECB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2EA50-DE98-D094-87C8-CD82BE18A2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hjbhj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B1273-4E3E-1973-0038-A77B46F0CC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37162-4F43-4248-941E-25D860A3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559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06C29DAD-DB6E-2C1D-B59D-85FA03E37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>
            <a:extLst>
              <a:ext uri="{FF2B5EF4-FFF2-40B4-BE49-F238E27FC236}">
                <a16:creationId xmlns:a16="http://schemas.microsoft.com/office/drawing/2014/main" id="{97BFEFE5-FE22-068E-77AA-9D1CADC68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>
            <a:extLst>
              <a:ext uri="{FF2B5EF4-FFF2-40B4-BE49-F238E27FC236}">
                <a16:creationId xmlns:a16="http://schemas.microsoft.com/office/drawing/2014/main" id="{F00000DC-5A2F-8618-2530-327B126DB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172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66936E26-27B9-6100-6BE4-A7EDC6344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>
            <a:extLst>
              <a:ext uri="{FF2B5EF4-FFF2-40B4-BE49-F238E27FC236}">
                <a16:creationId xmlns:a16="http://schemas.microsoft.com/office/drawing/2014/main" id="{81287202-8A1E-DCB8-9252-FE0C4B19F2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>
            <a:extLst>
              <a:ext uri="{FF2B5EF4-FFF2-40B4-BE49-F238E27FC236}">
                <a16:creationId xmlns:a16="http://schemas.microsoft.com/office/drawing/2014/main" id="{A9155D26-903E-F2BC-CEF3-99CEA7822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662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713C6B02-98E0-74D6-AE29-DE227149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F31AD310-8A2C-6773-822A-FA0D07D76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302AB563-B795-E28E-5F91-B55D5B5B1C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536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8C932E10-2DF0-C14C-82C0-FF278018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C226D98F-2222-93C8-869F-6A635EF99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F9F10D09-57E7-285D-46CA-79F0D57A0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62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0F3E082F-FE8C-F5B3-73A8-13A8A9F9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37d1f1062_0_6:notes">
            <a:extLst>
              <a:ext uri="{FF2B5EF4-FFF2-40B4-BE49-F238E27FC236}">
                <a16:creationId xmlns:a16="http://schemas.microsoft.com/office/drawing/2014/main" id="{A8958469-E947-46B2-EA10-FC25E18DC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37d1f1062_0_6:notes">
            <a:extLst>
              <a:ext uri="{FF2B5EF4-FFF2-40B4-BE49-F238E27FC236}">
                <a16:creationId xmlns:a16="http://schemas.microsoft.com/office/drawing/2014/main" id="{3F44E55B-3174-A601-F943-0C18AA88B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92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0F4FDF22-ED47-EABB-198C-719A5679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34151212-D0CC-3DA9-9E2E-54ED10D73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CC9D174D-E476-7F2A-FE8C-41A46A70E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3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aae02f7bc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aae02f7bc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37d1f106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37d1f106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37d1f106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37d1f106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CF3D335F-399C-2757-8433-E18DCAAD9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A389371E-9356-D798-4ADE-DC292E653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A9F71EF3-9CEB-56A4-2526-3B3A4032D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699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51CCD67D-F125-72D7-8056-DC959CAFF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C3F5CC55-C678-996B-2295-D45C43786F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0B1F23A1-B230-CCE2-EE2E-2A520DE8C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4E166D1A-4F71-6CDE-DC7C-1701181CC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23FDBB9A-2E7C-20A4-C615-1179DB9C5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2E6B1CBD-161E-630E-25E4-2375F74D1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95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C18BB617-5742-835A-74A0-8A8C87F0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>
            <a:extLst>
              <a:ext uri="{FF2B5EF4-FFF2-40B4-BE49-F238E27FC236}">
                <a16:creationId xmlns:a16="http://schemas.microsoft.com/office/drawing/2014/main" id="{86215C3B-FCC0-F258-BB90-3F3D1B4700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>
            <a:extLst>
              <a:ext uri="{FF2B5EF4-FFF2-40B4-BE49-F238E27FC236}">
                <a16:creationId xmlns:a16="http://schemas.microsoft.com/office/drawing/2014/main" id="{34FCD933-130C-A9FB-9980-93D9CE0D4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029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46300" y="7594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14182-2CFF-CF95-5EF5-39819051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1"/>
          </p:nvPr>
        </p:nvSpPr>
        <p:spPr>
          <a:xfrm>
            <a:off x="4834200" y="1420650"/>
            <a:ext cx="3327600" cy="13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6" name="Google Shape;336;p43"/>
          <p:cNvSpPr txBox="1"/>
          <p:nvPr/>
        </p:nvSpPr>
        <p:spPr>
          <a:xfrm>
            <a:off x="4572000" y="3205675"/>
            <a:ext cx="38520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5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3"/>
          <p:cNvSpPr/>
          <p:nvPr/>
        </p:nvSpPr>
        <p:spPr>
          <a:xfrm flipH="1">
            <a:off x="-1313981" y="206874"/>
            <a:ext cx="4411532" cy="4729544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 rotWithShape="1">
          <a:blip r:embed="rId5">
            <a:alphaModFix/>
          </a:blip>
          <a:srcRect r="4933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84F4E-C0AE-93C6-3680-547B53FC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7999E-A0DB-579B-51D2-DD4FB9D3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ABEF7-3AD8-9927-F457-F301F95A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 userDrawn="1"/>
        </p:nvSpPr>
        <p:spPr>
          <a:xfrm>
            <a:off x="127347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5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1F6E7-9364-F949-4872-A4A189F2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5B0C3-C637-30DF-EA00-4085CF53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-5400000" flipH="1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EB1EE-EFD2-FE4A-1C0B-F2B8C2D8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63F2-E2B4-B9F9-C55F-DFD9E7BC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4C2D09-4E4D-FEE8-6C17-C0FB3641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 userDrawn="1"/>
        </p:nvPicPr>
        <p:blipFill rotWithShape="1">
          <a:blip r:embed="rId2">
            <a:alphaModFix/>
          </a:blip>
          <a:srcRect r="25317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 hasCustomPrompt="1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 hasCustomPrompt="1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065250" y="-303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7DFA4-D892-5DBE-6729-5796A4AB71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t="37729" r="46486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1000149" y="675438"/>
            <a:ext cx="7143750" cy="3792625"/>
          </a:xfrm>
          <a:custGeom>
            <a:avLst/>
            <a:gdLst/>
            <a:ahLst/>
            <a:cxnLst/>
            <a:rect l="l" t="t" r="r" b="b"/>
            <a:pathLst>
              <a:path w="285750" h="151705" extrusionOk="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EE26D-F4D5-09C5-3046-4A0E933D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/>
          </a:blip>
          <a:srcRect l="121" r="56600"/>
          <a:stretch/>
        </p:blipFill>
        <p:spPr>
          <a:xfrm rot="-5400000" flipH="1">
            <a:off x="5764921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-8378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0088E-B91E-9F93-A5B0-31EE8CEE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6911-7B30-9EAD-B75C-0E9ED783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9BFBF6F3-74E1-C848-B819-E33674367C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011F3-77CD-D755-21E0-DC5EA16A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BLANK_1_1_1_1_3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/>
          <p:nvPr userDrawn="1"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492F-2E23-A5E3-1C45-F825D2E4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D6F0-CC5D-828E-1105-B86E239CD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9BFBF6F3-74E1-C848-B819-E33674367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1" r:id="rId5"/>
    <p:sldLayoutId id="2147483665" r:id="rId6"/>
    <p:sldLayoutId id="2147483684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0.png"/><Relationship Id="rId7" Type="http://schemas.openxmlformats.org/officeDocument/2006/relationships/image" Target="../media/image31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35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40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11" Type="http://schemas.openxmlformats.org/officeDocument/2006/relationships/image" Target="../media/image24.png"/><Relationship Id="rId5" Type="http://schemas.openxmlformats.org/officeDocument/2006/relationships/image" Target="../media/image58.png"/><Relationship Id="rId15" Type="http://schemas.openxmlformats.org/officeDocument/2006/relationships/image" Target="../media/image35.png"/><Relationship Id="rId10" Type="http://schemas.openxmlformats.org/officeDocument/2006/relationships/image" Target="../media/image41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1.png"/><Relationship Id="rId7" Type="http://schemas.openxmlformats.org/officeDocument/2006/relationships/image" Target="../media/image5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8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openxmlformats.org/officeDocument/2006/relationships/image" Target="../media/image43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33.png"/><Relationship Id="rId4" Type="http://schemas.openxmlformats.org/officeDocument/2006/relationships/image" Target="../media/image47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>
            <a:spLocks noGrp="1"/>
          </p:cNvSpPr>
          <p:nvPr>
            <p:ph type="ctrTitle"/>
          </p:nvPr>
        </p:nvSpPr>
        <p:spPr>
          <a:xfrm>
            <a:off x="469128" y="335280"/>
            <a:ext cx="5521719" cy="27571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MSC COMPUTATIONAL SCIENCES THESIS DEFENSE</a:t>
            </a:r>
            <a:endParaRPr dirty="0"/>
          </a:p>
        </p:txBody>
      </p:sp>
      <p:sp>
        <p:nvSpPr>
          <p:cNvPr id="365" name="Google Shape;365;p53"/>
          <p:cNvSpPr txBox="1">
            <a:spLocks noGrp="1"/>
          </p:cNvSpPr>
          <p:nvPr>
            <p:ph type="subTitle" idx="1"/>
          </p:nvPr>
        </p:nvSpPr>
        <p:spPr>
          <a:xfrm>
            <a:off x="469128" y="3374808"/>
            <a:ext cx="3859032" cy="1281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VICTOR PIASKOWSKI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AMSTERDAM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VRIJE UNIVERSITEIT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 MATTI GRALKA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53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3" name="Picture 342" descr="A blue and white cell&#10;&#10;AI-generated content may be incorrect.">
            <a:extLst>
              <a:ext uri="{FF2B5EF4-FFF2-40B4-BE49-F238E27FC236}">
                <a16:creationId xmlns:a16="http://schemas.microsoft.com/office/drawing/2014/main" id="{851E5C2A-1FE5-5A9D-599D-628675923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5389">
            <a:off x="4784257" y="2437989"/>
            <a:ext cx="457200" cy="647700"/>
          </a:xfrm>
          <a:prstGeom prst="rect">
            <a:avLst/>
          </a:prstGeom>
        </p:spPr>
      </p:pic>
      <p:pic>
        <p:nvPicPr>
          <p:cNvPr id="345" name="Picture 344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C282BDD7-7173-3241-CFB2-9AFF12A91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28046">
            <a:off x="5625300" y="275144"/>
            <a:ext cx="457200" cy="584200"/>
          </a:xfrm>
          <a:prstGeom prst="rect">
            <a:avLst/>
          </a:prstGeom>
        </p:spPr>
      </p:pic>
      <p:pic>
        <p:nvPicPr>
          <p:cNvPr id="347" name="Picture 346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29BFB927-B793-21E3-D156-E86E1FEE8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148" y="52922"/>
            <a:ext cx="457200" cy="647700"/>
          </a:xfrm>
          <a:prstGeom prst="rect">
            <a:avLst/>
          </a:prstGeom>
        </p:spPr>
      </p:pic>
      <p:pic>
        <p:nvPicPr>
          <p:cNvPr id="349" name="Picture 348" descr="A orange object with lines and dots&#10;&#10;AI-generated content may be incorrect.">
            <a:extLst>
              <a:ext uri="{FF2B5EF4-FFF2-40B4-BE49-F238E27FC236}">
                <a16:creationId xmlns:a16="http://schemas.microsoft.com/office/drawing/2014/main" id="{C39986DB-8ED9-822B-8337-2D84FECA5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76378">
            <a:off x="3290101" y="2909779"/>
            <a:ext cx="457200" cy="647700"/>
          </a:xfrm>
          <a:prstGeom prst="rect">
            <a:avLst/>
          </a:prstGeom>
        </p:spPr>
      </p:pic>
      <p:pic>
        <p:nvPicPr>
          <p:cNvPr id="351" name="Picture 350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D3445B7B-DDAC-128B-9271-D7E53D2593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40498">
            <a:off x="5052623" y="3949243"/>
            <a:ext cx="457200" cy="647700"/>
          </a:xfrm>
          <a:prstGeom prst="rect">
            <a:avLst/>
          </a:prstGeom>
        </p:spPr>
      </p:pic>
      <p:pic>
        <p:nvPicPr>
          <p:cNvPr id="353" name="Picture 352" descr="A cartoon of a virus&#10;&#10;AI-generated content may be incorrect.">
            <a:extLst>
              <a:ext uri="{FF2B5EF4-FFF2-40B4-BE49-F238E27FC236}">
                <a16:creationId xmlns:a16="http://schemas.microsoft.com/office/drawing/2014/main" id="{E3F96DAC-09B8-8E5F-029D-BBBF55A57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41530">
            <a:off x="7074600" y="1440815"/>
            <a:ext cx="457200" cy="546100"/>
          </a:xfrm>
          <a:prstGeom prst="rect">
            <a:avLst/>
          </a:prstGeom>
        </p:spPr>
      </p:pic>
      <p:pic>
        <p:nvPicPr>
          <p:cNvPr id="355" name="Picture 354" descr="A green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D87373C9-687A-A4F4-3016-6A604923D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889722">
            <a:off x="64399" y="2888877"/>
            <a:ext cx="457200" cy="584200"/>
          </a:xfrm>
          <a:prstGeom prst="rect">
            <a:avLst/>
          </a:prstGeom>
        </p:spPr>
      </p:pic>
      <p:pic>
        <p:nvPicPr>
          <p:cNvPr id="357" name="Picture 356" descr="A cartoon of a virus&#10;&#10;AI-generated content may be incorrect.">
            <a:extLst>
              <a:ext uri="{FF2B5EF4-FFF2-40B4-BE49-F238E27FC236}">
                <a16:creationId xmlns:a16="http://schemas.microsoft.com/office/drawing/2014/main" id="{D6D2D63F-8BA3-BC83-21C6-F8655E3108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478035">
            <a:off x="3503855" y="4331970"/>
            <a:ext cx="457200" cy="546100"/>
          </a:xfrm>
          <a:prstGeom prst="rect">
            <a:avLst/>
          </a:prstGeom>
        </p:spPr>
      </p:pic>
      <p:pic>
        <p:nvPicPr>
          <p:cNvPr id="359" name="Picture 358" descr="A purple and white virus with black lines&#10;&#10;AI-generated content may be incorrect.">
            <a:extLst>
              <a:ext uri="{FF2B5EF4-FFF2-40B4-BE49-F238E27FC236}">
                <a16:creationId xmlns:a16="http://schemas.microsoft.com/office/drawing/2014/main" id="{C0976D08-CA5E-4516-62A8-6196A91185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9562">
            <a:off x="8371740" y="2606485"/>
            <a:ext cx="457200" cy="54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9F7ECAB5-B65E-7038-4FF1-C34AEAFC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11E21232-47B9-FA11-D8DC-867A209E4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70" y="1519429"/>
            <a:ext cx="2888062" cy="1353779"/>
          </a:xfrm>
          <a:prstGeom prst="rect">
            <a:avLst/>
          </a:prstGeom>
        </p:spPr>
      </p:pic>
      <p:pic>
        <p:nvPicPr>
          <p:cNvPr id="7" name="Picture 6" descr="A diagram of a cell&#10;&#10;AI-generated content may be incorrect.">
            <a:extLst>
              <a:ext uri="{FF2B5EF4-FFF2-40B4-BE49-F238E27FC236}">
                <a16:creationId xmlns:a16="http://schemas.microsoft.com/office/drawing/2014/main" id="{EB700AA5-C94F-C2BC-BBFD-A09B8F3C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496" y="1520640"/>
            <a:ext cx="2888061" cy="1353779"/>
          </a:xfrm>
          <a:prstGeom prst="rect">
            <a:avLst/>
          </a:prstGeom>
        </p:spPr>
      </p:pic>
      <p:pic>
        <p:nvPicPr>
          <p:cNvPr id="20" name="Picture 19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10A9FAF9-B2A5-7942-57BD-837B8B9E4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68" y="3419782"/>
            <a:ext cx="2888062" cy="13537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E25CA3-A100-AA05-7577-AD874B0D88DD}"/>
              </a:ext>
            </a:extLst>
          </p:cNvPr>
          <p:cNvSpPr txBox="1"/>
          <p:nvPr/>
        </p:nvSpPr>
        <p:spPr>
          <a:xfrm>
            <a:off x="533568" y="1195936"/>
            <a:ext cx="2888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Agent Based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69FB0A-256C-B23C-75A2-BD6228339C00}"/>
              </a:ext>
            </a:extLst>
          </p:cNvPr>
          <p:cNvSpPr txBox="1"/>
          <p:nvPr/>
        </p:nvSpPr>
        <p:spPr>
          <a:xfrm>
            <a:off x="5744494" y="1195936"/>
            <a:ext cx="288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Consumer-Resource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22BBA-5350-38F3-A2CA-7A9B8934CAB8}"/>
              </a:ext>
            </a:extLst>
          </p:cNvPr>
          <p:cNvSpPr txBox="1"/>
          <p:nvPr/>
        </p:nvSpPr>
        <p:spPr>
          <a:xfrm>
            <a:off x="5760438" y="3119039"/>
            <a:ext cx="286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Montserrat" pitchFamily="2" charset="77"/>
              </a:rPr>
              <a:t>Lotka</a:t>
            </a:r>
            <a:r>
              <a:rPr lang="en-US" b="1" dirty="0">
                <a:latin typeface="Montserrat" pitchFamily="2" charset="77"/>
              </a:rPr>
              <a:t>-Volterra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15E50-EF26-AF18-4A80-586E090C5620}"/>
              </a:ext>
            </a:extLst>
          </p:cNvPr>
          <p:cNvSpPr txBox="1"/>
          <p:nvPr/>
        </p:nvSpPr>
        <p:spPr>
          <a:xfrm>
            <a:off x="533568" y="3112005"/>
            <a:ext cx="286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Trait-based (PDE) Model</a:t>
            </a:r>
          </a:p>
        </p:txBody>
      </p:sp>
      <p:pic>
        <p:nvPicPr>
          <p:cNvPr id="15" name="Picture 14" descr="A diagram of a circular cycle&#10;&#10;AI-generated content may be incorrect.">
            <a:extLst>
              <a:ext uri="{FF2B5EF4-FFF2-40B4-BE49-F238E27FC236}">
                <a16:creationId xmlns:a16="http://schemas.microsoft.com/office/drawing/2014/main" id="{A4E08257-8DE5-85F3-63B6-954F20731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94" y="3429713"/>
            <a:ext cx="2881881" cy="1350882"/>
          </a:xfrm>
          <a:prstGeom prst="rect">
            <a:avLst/>
          </a:prstGeom>
        </p:spPr>
      </p:pic>
      <p:sp>
        <p:nvSpPr>
          <p:cNvPr id="33" name="Google Shape;420;p57">
            <a:extLst>
              <a:ext uri="{FF2B5EF4-FFF2-40B4-BE49-F238E27FC236}">
                <a16:creationId xmlns:a16="http://schemas.microsoft.com/office/drawing/2014/main" id="{78DC5CF9-4121-923A-6AD7-3FF7D8469204}"/>
              </a:ext>
            </a:extLst>
          </p:cNvPr>
          <p:cNvSpPr txBox="1">
            <a:spLocks/>
          </p:cNvSpPr>
          <p:nvPr/>
        </p:nvSpPr>
        <p:spPr>
          <a:xfrm flipH="1">
            <a:off x="2470931" y="390858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Different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282F1-80FE-F787-CF2E-1B8B37C1D735}"/>
              </a:ext>
            </a:extLst>
          </p:cNvPr>
          <p:cNvSpPr txBox="1"/>
          <p:nvPr/>
        </p:nvSpPr>
        <p:spPr>
          <a:xfrm>
            <a:off x="3102455" y="1242103"/>
            <a:ext cx="288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Spatial vs. Non-Spatial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E4B5B-1E27-39A8-18C6-907C9049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0A7A9131-160F-934F-4AE6-C5DA905BD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132003">
            <a:off x="4769946" y="2605403"/>
            <a:ext cx="457200" cy="584200"/>
          </a:xfrm>
          <a:prstGeom prst="rect">
            <a:avLst/>
          </a:prstGeom>
        </p:spPr>
      </p:pic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3F7225EC-56E5-0D24-12EC-3DA8F0306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9931">
            <a:off x="304968" y="2541042"/>
            <a:ext cx="457200" cy="584200"/>
          </a:xfrm>
          <a:prstGeom prst="rect">
            <a:avLst/>
          </a:prstGeom>
        </p:spPr>
      </p:pic>
      <p:pic>
        <p:nvPicPr>
          <p:cNvPr id="12" name="Picture 11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14B918C5-AA8E-83E9-06A0-76C1E7B24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84771">
            <a:off x="8397776" y="3083830"/>
            <a:ext cx="457200" cy="584200"/>
          </a:xfrm>
          <a:prstGeom prst="rect">
            <a:avLst/>
          </a:prstGeom>
        </p:spPr>
      </p:pic>
      <p:pic>
        <p:nvPicPr>
          <p:cNvPr id="14" name="Picture 13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A019612D-23C0-0541-08AD-A227FB233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0007" y="471194"/>
            <a:ext cx="457200" cy="584200"/>
          </a:xfrm>
          <a:prstGeom prst="rect">
            <a:avLst/>
          </a:prstGeom>
        </p:spPr>
      </p:pic>
      <p:pic>
        <p:nvPicPr>
          <p:cNvPr id="17" name="Picture 1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F838ACEF-1395-B118-5816-C7645650FB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009815">
            <a:off x="1367200" y="421782"/>
            <a:ext cx="457200" cy="584200"/>
          </a:xfrm>
          <a:prstGeom prst="rect">
            <a:avLst/>
          </a:prstGeom>
        </p:spPr>
      </p:pic>
      <p:pic>
        <p:nvPicPr>
          <p:cNvPr id="19" name="Picture 18" descr="A blue bacteria with white lines&#10;&#10;AI-generated content may be incorrect.">
            <a:extLst>
              <a:ext uri="{FF2B5EF4-FFF2-40B4-BE49-F238E27FC236}">
                <a16:creationId xmlns:a16="http://schemas.microsoft.com/office/drawing/2014/main" id="{227B21B0-0D10-D201-4720-04DC2FC61B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415350">
            <a:off x="3890668" y="4105154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32AD3E43-BDDB-7B5C-7AE3-71077B60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diagram of a machine&#10;&#10;AI-generated content may be incorrect.">
            <a:extLst>
              <a:ext uri="{FF2B5EF4-FFF2-40B4-BE49-F238E27FC236}">
                <a16:creationId xmlns:a16="http://schemas.microsoft.com/office/drawing/2014/main" id="{4035A9C9-4371-03E5-F96A-C02694DA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6" y="1030527"/>
            <a:ext cx="2888063" cy="13666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8950AE-9DE7-1DA6-488C-9C975CB87232}"/>
              </a:ext>
            </a:extLst>
          </p:cNvPr>
          <p:cNvSpPr txBox="1"/>
          <p:nvPr/>
        </p:nvSpPr>
        <p:spPr>
          <a:xfrm>
            <a:off x="-1362" y="671370"/>
            <a:ext cx="2888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Golding ODE Model</a:t>
            </a:r>
          </a:p>
        </p:txBody>
      </p:sp>
      <p:sp>
        <p:nvSpPr>
          <p:cNvPr id="33" name="Google Shape;420;p57">
            <a:extLst>
              <a:ext uri="{FF2B5EF4-FFF2-40B4-BE49-F238E27FC236}">
                <a16:creationId xmlns:a16="http://schemas.microsoft.com/office/drawing/2014/main" id="{79F43F29-5B5A-882E-BE6A-8B5424D59E03}"/>
              </a:ext>
            </a:extLst>
          </p:cNvPr>
          <p:cNvSpPr txBox="1">
            <a:spLocks/>
          </p:cNvSpPr>
          <p:nvPr/>
        </p:nvSpPr>
        <p:spPr>
          <a:xfrm flipH="1">
            <a:off x="2489400" y="79619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Different Models</a:t>
            </a:r>
          </a:p>
        </p:txBody>
      </p:sp>
      <p:sp>
        <p:nvSpPr>
          <p:cNvPr id="2" name="AutoShape 2" descr="Chemostat - Wikipedia">
            <a:extLst>
              <a:ext uri="{FF2B5EF4-FFF2-40B4-BE49-F238E27FC236}">
                <a16:creationId xmlns:a16="http://schemas.microsoft.com/office/drawing/2014/main" id="{09726E61-841F-8C10-AF0F-8BE9C19AB3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1418199"/>
            <a:ext cx="1305951" cy="130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Basic diagram of a chemostat. Influx of sterile media with nutrients... |  Download Scientific Diagram">
            <a:extLst>
              <a:ext uri="{FF2B5EF4-FFF2-40B4-BE49-F238E27FC236}">
                <a16:creationId xmlns:a16="http://schemas.microsoft.com/office/drawing/2014/main" id="{B508F506-B0CD-DE7C-7D06-F4D966752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11" y="2385454"/>
            <a:ext cx="2099154" cy="127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36474-A5E3-D349-B630-2D663A33B47D}"/>
              </a:ext>
            </a:extLst>
          </p:cNvPr>
          <p:cNvSpPr txBox="1"/>
          <p:nvPr/>
        </p:nvSpPr>
        <p:spPr>
          <a:xfrm>
            <a:off x="5758269" y="520493"/>
            <a:ext cx="288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Campbell DDE Model in a Chemostat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44474-224A-0388-97EF-F75036AA4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866" y="999930"/>
            <a:ext cx="3003415" cy="71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8E3F6-6483-D600-1926-2021B7479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865" y="1729321"/>
            <a:ext cx="2819861" cy="1017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18B7A5-273F-768A-E273-474FA018C0AB}"/>
              </a:ext>
            </a:extLst>
          </p:cNvPr>
          <p:cNvSpPr txBox="1"/>
          <p:nvPr/>
        </p:nvSpPr>
        <p:spPr>
          <a:xfrm>
            <a:off x="-1361" y="3165641"/>
            <a:ext cx="311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Weitz ODE Trait-Based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F63D39-0136-BFED-A7CC-21451F28A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72" y="3473418"/>
            <a:ext cx="2450298" cy="1655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C6F544-B2E2-D40E-C1F9-3C75B5843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321" y="3491347"/>
            <a:ext cx="2552602" cy="1592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E953C-8A0F-473A-986D-D59CE6BB26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447" y="1095221"/>
            <a:ext cx="1449152" cy="11889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FA5FC4-97EA-3AD9-34BD-D9F7D0A59BD6}"/>
              </a:ext>
            </a:extLst>
          </p:cNvPr>
          <p:cNvSpPr txBox="1"/>
          <p:nvPr/>
        </p:nvSpPr>
        <p:spPr>
          <a:xfrm>
            <a:off x="2886700" y="4108657"/>
            <a:ext cx="288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Schrag DDE Model in a Chemostat with temperature and pH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E9075-A063-20B8-D50E-9974175E8B5A}"/>
              </a:ext>
            </a:extLst>
          </p:cNvPr>
          <p:cNvSpPr txBox="1"/>
          <p:nvPr/>
        </p:nvSpPr>
        <p:spPr>
          <a:xfrm>
            <a:off x="6407843" y="2752747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Analytical stationary points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2A11CC9-AA00-F468-3951-4115EAB7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11</a:t>
            </a:fld>
            <a:endParaRPr lang="en-US"/>
          </a:p>
        </p:txBody>
      </p:sp>
      <p:pic>
        <p:nvPicPr>
          <p:cNvPr id="27" name="Picture 26" descr="A cartoon of a cell&#10;&#10;AI-generated content may be incorrect.">
            <a:extLst>
              <a:ext uri="{FF2B5EF4-FFF2-40B4-BE49-F238E27FC236}">
                <a16:creationId xmlns:a16="http://schemas.microsoft.com/office/drawing/2014/main" id="{4B4A7B99-768F-8159-51FD-04B3BB2B5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7470" y="4499364"/>
            <a:ext cx="457200" cy="584200"/>
          </a:xfrm>
          <a:prstGeom prst="rect">
            <a:avLst/>
          </a:prstGeom>
        </p:spPr>
      </p:pic>
      <p:pic>
        <p:nvPicPr>
          <p:cNvPr id="32" name="Picture 31" descr="A yellow and green object&#10;&#10;AI-generated content may be incorrect.">
            <a:extLst>
              <a:ext uri="{FF2B5EF4-FFF2-40B4-BE49-F238E27FC236}">
                <a16:creationId xmlns:a16="http://schemas.microsoft.com/office/drawing/2014/main" id="{D7335DE7-FA1E-7F01-513F-FF076620E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50654">
            <a:off x="8528084" y="591849"/>
            <a:ext cx="457200" cy="584200"/>
          </a:xfrm>
          <a:prstGeom prst="rect">
            <a:avLst/>
          </a:prstGeom>
        </p:spPr>
      </p:pic>
      <p:pic>
        <p:nvPicPr>
          <p:cNvPr id="35" name="Picture 34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BFA57CB-DCA0-BC98-BD3F-A3BEADFCDF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948602">
            <a:off x="927511" y="52162"/>
            <a:ext cx="457200" cy="584200"/>
          </a:xfrm>
          <a:prstGeom prst="rect">
            <a:avLst/>
          </a:prstGeom>
        </p:spPr>
      </p:pic>
      <p:pic>
        <p:nvPicPr>
          <p:cNvPr id="37" name="Picture 36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4A41A48-4C43-9C83-6F88-1815298A25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137313">
            <a:off x="4006292" y="3319529"/>
            <a:ext cx="457200" cy="584200"/>
          </a:xfrm>
          <a:prstGeom prst="rect">
            <a:avLst/>
          </a:prstGeom>
        </p:spPr>
      </p:pic>
      <p:pic>
        <p:nvPicPr>
          <p:cNvPr id="39" name="Picture 38" descr="A cartoon of a sponge&#10;&#10;AI-generated content may be incorrect.">
            <a:extLst>
              <a:ext uri="{FF2B5EF4-FFF2-40B4-BE49-F238E27FC236}">
                <a16:creationId xmlns:a16="http://schemas.microsoft.com/office/drawing/2014/main" id="{B64734E8-F24E-D30F-65C9-15CA484400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4323" y="3370346"/>
            <a:ext cx="457200" cy="584200"/>
          </a:xfrm>
          <a:prstGeom prst="rect">
            <a:avLst/>
          </a:prstGeom>
        </p:spPr>
      </p:pic>
      <p:pic>
        <p:nvPicPr>
          <p:cNvPr id="41" name="Picture 40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D89A7760-8C65-BC50-DE1F-66E716BEFA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879035">
            <a:off x="2337080" y="2560990"/>
            <a:ext cx="457200" cy="584200"/>
          </a:xfrm>
          <a:prstGeom prst="rect">
            <a:avLst/>
          </a:prstGeom>
        </p:spPr>
      </p:pic>
      <p:pic>
        <p:nvPicPr>
          <p:cNvPr id="43" name="Picture 42" descr="A blue and black cell&#10;&#10;AI-generated content may be incorrect.">
            <a:extLst>
              <a:ext uri="{FF2B5EF4-FFF2-40B4-BE49-F238E27FC236}">
                <a16:creationId xmlns:a16="http://schemas.microsoft.com/office/drawing/2014/main" id="{E19E767F-EFF8-A5A3-7383-C1E780B3C6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8457392">
            <a:off x="5127607" y="1169546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  <p:bldP spid="11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AE5AAF56-01BD-1E42-8B8C-81F128B0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23AED767-E02D-6FA1-85F7-D8DD118B4A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13BFD6F2-6EF2-D964-B324-A1C7343F87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8EC234C3-5F3E-5DF6-2E23-1A4AFCE56A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DASHBOARD AND ODE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EFEDFE23-3810-92E8-C52B-439657E4EBA4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FAD36699-F89E-57B1-1303-470A2340640D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E60D2-5247-A4DC-CCED-E83500EA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cartoon of a cell&#10;&#10;AI-generated content may be incorrect.">
            <a:extLst>
              <a:ext uri="{FF2B5EF4-FFF2-40B4-BE49-F238E27FC236}">
                <a16:creationId xmlns:a16="http://schemas.microsoft.com/office/drawing/2014/main" id="{2333B8A0-1C67-6BF9-958C-01C15EBB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04" y="3553475"/>
            <a:ext cx="457200" cy="584200"/>
          </a:xfrm>
          <a:prstGeom prst="rect">
            <a:avLst/>
          </a:prstGeom>
        </p:spPr>
      </p:pic>
      <p:pic>
        <p:nvPicPr>
          <p:cNvPr id="7" name="Picture 6" descr="A pink and blue diamond shaped object&#10;&#10;AI-generated content may be incorrect.">
            <a:extLst>
              <a:ext uri="{FF2B5EF4-FFF2-40B4-BE49-F238E27FC236}">
                <a16:creationId xmlns:a16="http://schemas.microsoft.com/office/drawing/2014/main" id="{17C1F62D-00DB-3806-54F1-297582C9D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20242">
            <a:off x="1875497" y="4325856"/>
            <a:ext cx="457200" cy="584200"/>
          </a:xfrm>
          <a:prstGeom prst="rect">
            <a:avLst/>
          </a:prstGeom>
        </p:spPr>
      </p:pic>
      <p:pic>
        <p:nvPicPr>
          <p:cNvPr id="9" name="Picture 8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DFEEA1DD-25A5-EE04-35A3-E3C82F45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6939">
            <a:off x="6611847" y="2335877"/>
            <a:ext cx="457200" cy="584200"/>
          </a:xfrm>
          <a:prstGeom prst="rect">
            <a:avLst/>
          </a:prstGeom>
        </p:spPr>
      </p:pic>
      <p:pic>
        <p:nvPicPr>
          <p:cNvPr id="11" name="Picture 10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89F43BE1-A5CE-EDB5-2222-BB882CF4B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89558">
            <a:off x="7621159" y="512182"/>
            <a:ext cx="457200" cy="584200"/>
          </a:xfrm>
          <a:prstGeom prst="rect">
            <a:avLst/>
          </a:prstGeom>
        </p:spPr>
      </p:pic>
      <p:pic>
        <p:nvPicPr>
          <p:cNvPr id="13" name="Picture 12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E61649D1-D855-8E6A-5257-6235757D7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81128">
            <a:off x="6781678" y="3867616"/>
            <a:ext cx="457200" cy="584200"/>
          </a:xfrm>
          <a:prstGeom prst="rect">
            <a:avLst/>
          </a:prstGeom>
        </p:spPr>
      </p:pic>
      <p:pic>
        <p:nvPicPr>
          <p:cNvPr id="15" name="Picture 14" descr="A green and yellow oval object with orange border&#10;&#10;AI-generated content may be incorrect.">
            <a:extLst>
              <a:ext uri="{FF2B5EF4-FFF2-40B4-BE49-F238E27FC236}">
                <a16:creationId xmlns:a16="http://schemas.microsoft.com/office/drawing/2014/main" id="{09472807-3E6C-2418-EF76-00D5658DF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6898" y="512182"/>
            <a:ext cx="457200" cy="584200"/>
          </a:xfrm>
          <a:prstGeom prst="rect">
            <a:avLst/>
          </a:prstGeom>
        </p:spPr>
      </p:pic>
      <p:pic>
        <p:nvPicPr>
          <p:cNvPr id="17" name="Picture 16" descr="A blue and black cell&#10;&#10;AI-generated content may be incorrect.">
            <a:extLst>
              <a:ext uri="{FF2B5EF4-FFF2-40B4-BE49-F238E27FC236}">
                <a16:creationId xmlns:a16="http://schemas.microsoft.com/office/drawing/2014/main" id="{BA093A55-A8F8-3CD4-27BA-C81F64D6C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487978">
            <a:off x="4170227" y="1237267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89AC-F199-F62A-8A7B-AD338175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959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Simulation Flowchart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E368E-2888-58A9-97B0-051AF68C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61" y="822290"/>
            <a:ext cx="2551078" cy="4233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2395-A6BE-5590-73BD-928DBE2B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9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A3D-2A36-4D0D-370A-27C3D8E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FB01-67A9-7150-C18C-D82D8397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61" y="1118927"/>
            <a:ext cx="3078020" cy="3851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D0278-09FA-7F55-6EF8-C2994123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2" y="3224018"/>
            <a:ext cx="2361033" cy="1543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54092-1D72-F560-7CD4-DF8949D7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832" y="520567"/>
            <a:ext cx="2006745" cy="757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ABD04-82AF-B269-1EB8-E73A704D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119" y="871043"/>
            <a:ext cx="1652036" cy="765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3CDE2-2926-6E90-8F6A-FC2CDC2DD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3" y="520567"/>
            <a:ext cx="1702805" cy="788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40490-1D69-246D-BC09-4DD73B1A1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868680"/>
            <a:ext cx="1702805" cy="788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5639DE-9DC9-1DF9-51C7-CA41209F6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287" y="1216793"/>
            <a:ext cx="1702805" cy="788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D4A564-1978-5DCC-57FC-9CD5DC297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769" y="3506912"/>
            <a:ext cx="2016356" cy="1543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AD872-D97C-588A-0389-83282ABE3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167" y="2117804"/>
            <a:ext cx="1898309" cy="879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2846E7-791F-CC46-F301-620FCA0B8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618" y="2515336"/>
            <a:ext cx="1898309" cy="879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48E4A0-D5A5-9E3D-3174-2C7A2B1D28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2832" y="2117804"/>
            <a:ext cx="2749759" cy="8793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F6D98-2CC1-5CD8-D3A7-E982428A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13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8327E-7518-AE92-3D9D-4C07AF961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D51C-A960-1553-0116-8C0AAB97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72"/>
            <a:ext cx="9144000" cy="572700"/>
          </a:xfrm>
        </p:spPr>
        <p:txBody>
          <a:bodyPr/>
          <a:lstStyle/>
          <a:p>
            <a:r>
              <a:rPr lang="en-US"/>
              <a:t>ODE Model – Golding Model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956E6-A608-B890-901A-C3A0FC86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2" t="3189" r="4079" b="3692"/>
          <a:stretch/>
        </p:blipFill>
        <p:spPr>
          <a:xfrm>
            <a:off x="161104" y="1136434"/>
            <a:ext cx="5244614" cy="3548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77F94-1A66-6EE9-A3C0-AF88E8F39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337" y="1138306"/>
            <a:ext cx="3502559" cy="35467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4356C-FC84-9385-9680-3DF16FBE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6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A6661-01B1-DEA9-A277-60821E664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A71D-68DB-CCEB-BECF-307C33FB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72"/>
            <a:ext cx="9144000" cy="572700"/>
          </a:xfrm>
        </p:spPr>
        <p:txBody>
          <a:bodyPr/>
          <a:lstStyle/>
          <a:p>
            <a:r>
              <a:rPr lang="en-US" dirty="0"/>
              <a:t>Adapted Golding Model for a pxbxr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6BB3D-DC7B-3E6C-02B4-96BADCC21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" t="1907" r="751" b="808"/>
          <a:stretch/>
        </p:blipFill>
        <p:spPr>
          <a:xfrm>
            <a:off x="1473964" y="1266367"/>
            <a:ext cx="6196071" cy="36330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61172-0C9A-DBD0-AA2D-40D742A9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7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D5BD-6439-7238-35E1-28123E91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B3-3EEE-26B7-1F0F-82EECE7D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8276"/>
            <a:ext cx="7704000" cy="572700"/>
          </a:xfrm>
        </p:spPr>
        <p:txBody>
          <a:bodyPr/>
          <a:lstStyle/>
          <a:p>
            <a:r>
              <a:rPr lang="en-US" dirty="0"/>
              <a:t>Running the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1B602-5607-0EA0-71C9-4AA5811F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" y="964465"/>
            <a:ext cx="5201914" cy="3878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572B3-E77D-60EC-9B2E-59EF6FBC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14" y="956765"/>
            <a:ext cx="3909562" cy="3229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61A57-D325-5C57-929B-F93C58727739}"/>
              </a:ext>
            </a:extLst>
          </p:cNvPr>
          <p:cNvSpPr txBox="1"/>
          <p:nvPr/>
        </p:nvSpPr>
        <p:spPr>
          <a:xfrm>
            <a:off x="5313346" y="4345325"/>
            <a:ext cx="35157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fully automated, “manually” enter data</a:t>
            </a:r>
          </a:p>
          <a:p>
            <a:r>
              <a:rPr lang="en-US" dirty="0"/>
              <a:t>Low-code, boilerplate-like code</a:t>
            </a:r>
          </a:p>
          <a:p>
            <a:r>
              <a:rPr lang="en-US" dirty="0"/>
              <a:t>ODE code implementation</a:t>
            </a:r>
          </a:p>
        </p:txBody>
      </p:sp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56DD873C-EAE0-1BD6-B7C2-3EB4F39D7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52" y="171610"/>
            <a:ext cx="457200" cy="584200"/>
          </a:xfrm>
          <a:prstGeom prst="rect">
            <a:avLst/>
          </a:prstGeom>
        </p:spPr>
      </p:pic>
      <p:pic>
        <p:nvPicPr>
          <p:cNvPr id="11" name="Picture 10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B27B8F27-851A-D513-44F6-28F1E48E5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8404">
            <a:off x="7269972" y="94761"/>
            <a:ext cx="457200" cy="584200"/>
          </a:xfrm>
          <a:prstGeom prst="rect">
            <a:avLst/>
          </a:prstGeom>
        </p:spPr>
      </p:pic>
      <p:pic>
        <p:nvPicPr>
          <p:cNvPr id="13" name="Picture 12" descr="A purple object with black background&#10;&#10;AI-generated content may be incorrect.">
            <a:extLst>
              <a:ext uri="{FF2B5EF4-FFF2-40B4-BE49-F238E27FC236}">
                <a16:creationId xmlns:a16="http://schemas.microsoft.com/office/drawing/2014/main" id="{64E00B5A-2795-6DF2-F323-CF4718B40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25381">
            <a:off x="4267199" y="4496320"/>
            <a:ext cx="457200" cy="584200"/>
          </a:xfrm>
          <a:prstGeom prst="rect">
            <a:avLst/>
          </a:prstGeom>
        </p:spPr>
      </p:pic>
      <p:pic>
        <p:nvPicPr>
          <p:cNvPr id="15" name="Picture 14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6E39F306-29CE-0DEC-9D63-0EC5FB8F1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3524">
            <a:off x="979714" y="142312"/>
            <a:ext cx="457200" cy="584200"/>
          </a:xfrm>
          <a:prstGeom prst="rect">
            <a:avLst/>
          </a:prstGeom>
        </p:spPr>
      </p:pic>
      <p:pic>
        <p:nvPicPr>
          <p:cNvPr id="17" name="Picture 1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AC70EA9B-8E45-F135-600D-086100B26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17342">
            <a:off x="4441372" y="1162446"/>
            <a:ext cx="457200" cy="5842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D6495B-F476-32F9-C78B-8C6CEAB0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9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7FCD-5400-D9FF-0869-D57E5B2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3D61-2A70-C02A-5B18-8CD40AC9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7197"/>
            <a:ext cx="7704000" cy="572700"/>
          </a:xfrm>
        </p:spPr>
        <p:txBody>
          <a:bodyPr/>
          <a:lstStyle/>
          <a:p>
            <a:r>
              <a:rPr lang="en-US" dirty="0"/>
              <a:t>ODE Code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E842-250C-1798-DC89-D3AA9812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395"/>
          <a:stretch/>
        </p:blipFill>
        <p:spPr>
          <a:xfrm>
            <a:off x="0" y="797625"/>
            <a:ext cx="4655642" cy="3045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884A4-1813-8549-829A-1AAE4545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469" r="28287" b="1271"/>
          <a:stretch/>
        </p:blipFill>
        <p:spPr>
          <a:xfrm>
            <a:off x="4572000" y="1246368"/>
            <a:ext cx="4572000" cy="35208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A82AF-0019-4AE5-DF46-75ED70B2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3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B5A0-C842-0335-0DCA-9A9F17A22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53F7-134A-1934-2FC5-D6EF115F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Plot Basic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CFDAF-8CFB-B578-4120-458B6734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87" y="1017725"/>
            <a:ext cx="6158625" cy="3816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41E1B-5F69-A6EE-C12D-C914136D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1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720000" y="1203751"/>
            <a:ext cx="23690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81" name="Google Shape;381;p55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1057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2" name="Google Shape;382;p55"/>
          <p:cNvSpPr txBox="1">
            <a:spLocks noGrp="1"/>
          </p:cNvSpPr>
          <p:nvPr>
            <p:ph type="subTitle" idx="1"/>
          </p:nvPr>
        </p:nvSpPr>
        <p:spPr>
          <a:xfrm>
            <a:off x="720000" y="1790276"/>
            <a:ext cx="2086198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OUTLINE</a:t>
            </a:r>
            <a:endParaRPr dirty="0"/>
          </a:p>
        </p:txBody>
      </p:sp>
      <p:sp>
        <p:nvSpPr>
          <p:cNvPr id="383" name="Google Shape;383;p55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3296700" y="1195146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84" name="Google Shape;384;p55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3296700" y="60197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5" name="Google Shape;385;p55"/>
          <p:cNvSpPr txBox="1">
            <a:spLocks noGrp="1"/>
          </p:cNvSpPr>
          <p:nvPr>
            <p:ph type="subTitle" idx="5"/>
          </p:nvPr>
        </p:nvSpPr>
        <p:spPr>
          <a:xfrm>
            <a:off x="3296700" y="1781671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PHAGE BIOLOGY</a:t>
            </a:r>
            <a:endParaRPr dirty="0"/>
          </a:p>
        </p:txBody>
      </p:sp>
      <p:sp>
        <p:nvSpPr>
          <p:cNvPr id="386" name="Google Shape;386;p55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32967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387" name="Google Shape;387;p55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32967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8" name="Google Shape;388;p55"/>
          <p:cNvSpPr txBox="1">
            <a:spLocks noGrp="1"/>
          </p:cNvSpPr>
          <p:nvPr>
            <p:ph type="subTitle" idx="8"/>
          </p:nvPr>
        </p:nvSpPr>
        <p:spPr>
          <a:xfrm>
            <a:off x="32967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COLORFUL PLOTS AND LINES!</a:t>
            </a:r>
            <a:endParaRPr dirty="0"/>
          </a:p>
        </p:txBody>
      </p:sp>
      <p:sp>
        <p:nvSpPr>
          <p:cNvPr id="389" name="Google Shape;389;p55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59805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AND CONCLUSIONS</a:t>
            </a:r>
            <a:endParaRPr dirty="0"/>
          </a:p>
        </p:txBody>
      </p:sp>
      <p:sp>
        <p:nvSpPr>
          <p:cNvPr id="390" name="Google Shape;390;p55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59805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1" name="Google Shape;391;p55"/>
          <p:cNvSpPr txBox="1">
            <a:spLocks noGrp="1"/>
          </p:cNvSpPr>
          <p:nvPr>
            <p:ph type="subTitle" idx="14"/>
          </p:nvPr>
        </p:nvSpPr>
        <p:spPr>
          <a:xfrm>
            <a:off x="59805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BIGGEST TAKEAWAYS</a:t>
            </a:r>
          </a:p>
        </p:txBody>
      </p:sp>
      <p:sp>
        <p:nvSpPr>
          <p:cNvPr id="2" name="Google Shape;383;p55">
            <a:hlinkClick r:id="" action="ppaction://noaction"/>
            <a:extLst>
              <a:ext uri="{FF2B5EF4-FFF2-40B4-BE49-F238E27FC236}">
                <a16:creationId xmlns:a16="http://schemas.microsoft.com/office/drawing/2014/main" id="{F3CDE345-DCD4-58A1-9F18-DA21F5D9D7AD}"/>
              </a:ext>
            </a:extLst>
          </p:cNvPr>
          <p:cNvSpPr txBox="1">
            <a:spLocks/>
          </p:cNvSpPr>
          <p:nvPr/>
        </p:nvSpPr>
        <p:spPr>
          <a:xfrm>
            <a:off x="5873400" y="1194921"/>
            <a:ext cx="266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METHODOLOGY</a:t>
            </a:r>
          </a:p>
        </p:txBody>
      </p:sp>
      <p:sp>
        <p:nvSpPr>
          <p:cNvPr id="3" name="Google Shape;384;p55">
            <a:hlinkClick r:id="" action="ppaction://noaction"/>
            <a:extLst>
              <a:ext uri="{FF2B5EF4-FFF2-40B4-BE49-F238E27FC236}">
                <a16:creationId xmlns:a16="http://schemas.microsoft.com/office/drawing/2014/main" id="{5CF38F14-D887-1409-DD19-1BF4A6F8EB30}"/>
              </a:ext>
            </a:extLst>
          </p:cNvPr>
          <p:cNvSpPr txBox="1">
            <a:spLocks/>
          </p:cNvSpPr>
          <p:nvPr/>
        </p:nvSpPr>
        <p:spPr>
          <a:xfrm>
            <a:off x="5873400" y="60174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385;p55">
            <a:extLst>
              <a:ext uri="{FF2B5EF4-FFF2-40B4-BE49-F238E27FC236}">
                <a16:creationId xmlns:a16="http://schemas.microsoft.com/office/drawing/2014/main" id="{0E9D3B3A-EB01-9465-BA06-35C6A3A4E488}"/>
              </a:ext>
            </a:extLst>
          </p:cNvPr>
          <p:cNvSpPr txBox="1">
            <a:spLocks/>
          </p:cNvSpPr>
          <p:nvPr/>
        </p:nvSpPr>
        <p:spPr>
          <a:xfrm>
            <a:off x="5873400" y="1781446"/>
            <a:ext cx="266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DASHBOARD AND ODE MODEL</a:t>
            </a:r>
          </a:p>
        </p:txBody>
      </p:sp>
      <p:pic>
        <p:nvPicPr>
          <p:cNvPr id="30" name="Picture 29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921C09F8-4A10-33DC-6A70-DDEBA0F8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43309">
            <a:off x="8472806" y="3153234"/>
            <a:ext cx="457200" cy="584200"/>
          </a:xfrm>
          <a:prstGeom prst="rect">
            <a:avLst/>
          </a:prstGeom>
        </p:spPr>
      </p:pic>
      <p:pic>
        <p:nvPicPr>
          <p:cNvPr id="32" name="Picture 31" descr="A yellow and green object&#10;&#10;AI-generated content may be incorrect.">
            <a:extLst>
              <a:ext uri="{FF2B5EF4-FFF2-40B4-BE49-F238E27FC236}">
                <a16:creationId xmlns:a16="http://schemas.microsoft.com/office/drawing/2014/main" id="{F399A5A3-A56B-5FC1-BED1-5ACAEB3E9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12687">
            <a:off x="4444569" y="475935"/>
            <a:ext cx="457200" cy="584200"/>
          </a:xfrm>
          <a:prstGeom prst="rect">
            <a:avLst/>
          </a:prstGeom>
        </p:spPr>
      </p:pic>
      <p:pic>
        <p:nvPicPr>
          <p:cNvPr id="34" name="Picture 33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C6DDF69-5412-8E68-74AD-AA481FEFD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647" y="3420655"/>
            <a:ext cx="457200" cy="584200"/>
          </a:xfrm>
          <a:prstGeom prst="rect">
            <a:avLst/>
          </a:prstGeom>
        </p:spPr>
      </p:pic>
      <p:pic>
        <p:nvPicPr>
          <p:cNvPr id="36" name="Picture 35" descr="A pink and white cartoon with black lines and dots&#10;&#10;AI-generated content may be incorrect.">
            <a:extLst>
              <a:ext uri="{FF2B5EF4-FFF2-40B4-BE49-F238E27FC236}">
                <a16:creationId xmlns:a16="http://schemas.microsoft.com/office/drawing/2014/main" id="{91A6A6CD-A436-F481-7DFF-A42153659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1308">
            <a:off x="3123356" y="2219201"/>
            <a:ext cx="457200" cy="546100"/>
          </a:xfrm>
          <a:prstGeom prst="rect">
            <a:avLst/>
          </a:prstGeom>
        </p:spPr>
      </p:pic>
      <p:pic>
        <p:nvPicPr>
          <p:cNvPr id="38" name="Picture 37" descr="A cartoon of a cell&#10;&#10;AI-generated content may be incorrect.">
            <a:extLst>
              <a:ext uri="{FF2B5EF4-FFF2-40B4-BE49-F238E27FC236}">
                <a16:creationId xmlns:a16="http://schemas.microsoft.com/office/drawing/2014/main" id="{E141AE19-1542-E244-842A-0BB076FF5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37750">
            <a:off x="6920100" y="2237883"/>
            <a:ext cx="457200" cy="584200"/>
          </a:xfrm>
          <a:prstGeom prst="rect">
            <a:avLst/>
          </a:prstGeom>
        </p:spPr>
      </p:pic>
      <p:pic>
        <p:nvPicPr>
          <p:cNvPr id="40" name="Picture 39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65661375-A540-AED0-3713-C42ADF80B1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8627">
            <a:off x="1599402" y="3925729"/>
            <a:ext cx="457200" cy="647700"/>
          </a:xfrm>
          <a:prstGeom prst="rect">
            <a:avLst/>
          </a:prstGeom>
        </p:spPr>
      </p:pic>
      <p:pic>
        <p:nvPicPr>
          <p:cNvPr id="42" name="Picture 41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1B3F89D5-D194-4FA1-7490-B01EF273ED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131823">
            <a:off x="7271494" y="316258"/>
            <a:ext cx="457200" cy="647700"/>
          </a:xfrm>
          <a:prstGeom prst="rect">
            <a:avLst/>
          </a:prstGeom>
        </p:spPr>
      </p:pic>
      <p:pic>
        <p:nvPicPr>
          <p:cNvPr id="44" name="Picture 43" descr="A blue and white cell&#10;&#10;AI-generated content may be incorrect.">
            <a:extLst>
              <a:ext uri="{FF2B5EF4-FFF2-40B4-BE49-F238E27FC236}">
                <a16:creationId xmlns:a16="http://schemas.microsoft.com/office/drawing/2014/main" id="{A7F72ECD-C824-D9E7-5C71-2E0C00CFD4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20051">
            <a:off x="1516219" y="526639"/>
            <a:ext cx="457200" cy="647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729BE-B78F-8E22-A48B-F955E1DB1C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2" grpId="0" build="p"/>
      <p:bldP spid="383" grpId="0"/>
      <p:bldP spid="384" grpId="0"/>
      <p:bldP spid="385" grpId="0" build="p"/>
      <p:bldP spid="386" grpId="0"/>
      <p:bldP spid="387" grpId="0"/>
      <p:bldP spid="388" grpId="0" build="p"/>
      <p:bldP spid="389" grpId="0"/>
      <p:bldP spid="390" grpId="0"/>
      <p:bldP spid="391" grpId="0" build="p"/>
      <p:bldP spid="2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C39D1-846D-728C-DE7B-2F7C6921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C500-701B-52D0-571B-DA230089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2635" y="327591"/>
            <a:ext cx="7704000" cy="572700"/>
          </a:xfrm>
        </p:spPr>
        <p:txBody>
          <a:bodyPr/>
          <a:lstStyle/>
          <a:p>
            <a:r>
              <a:rPr lang="en-US" dirty="0"/>
              <a:t>Dashboard – Edit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1089B-1240-B6BD-15A4-E929C871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169"/>
            <a:ext cx="3567345" cy="2331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AFDE0-3D31-E30F-7017-8B1901E0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16" y="24378"/>
            <a:ext cx="2931584" cy="993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968BF-EDC6-B2BA-20DD-26DF097D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" y="3898293"/>
            <a:ext cx="5254313" cy="1196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035B3-311A-8FAE-56D3-B41AA8D2C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345" y="1108526"/>
            <a:ext cx="3107719" cy="2789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E0511-02B4-6ACE-B18B-B6F1D882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50" y="1721460"/>
            <a:ext cx="2859617" cy="30458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9583-8121-E626-441F-E2095B56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27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EEA32-F726-B0A2-F517-AB34DF32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D3EA-0AA7-8179-8D88-F39E1770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412" y="259712"/>
            <a:ext cx="5465647" cy="572700"/>
          </a:xfrm>
        </p:spPr>
        <p:txBody>
          <a:bodyPr/>
          <a:lstStyle/>
          <a:p>
            <a:r>
              <a:rPr lang="en-US" dirty="0"/>
              <a:t>Dashboard - Advanced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2D240-B776-8A18-2FAF-FE90D07D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8" y="0"/>
            <a:ext cx="2665466" cy="1664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1DE9A-7E34-805E-99B8-6922D592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04" y="58237"/>
            <a:ext cx="1528518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8D7ED-2556-6852-C116-E43DD5BD5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720" y="1574799"/>
            <a:ext cx="2447108" cy="356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26989-EAAC-7F5D-2BC0-FF0BB7DED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84866"/>
            <a:ext cx="1894459" cy="3348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BD6A9-F5E9-6EE3-C25E-D5AE4D202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089" y="1746426"/>
            <a:ext cx="2220598" cy="339707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4B6B1C-FCA0-CFB0-8052-FCFDB3DA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B9C3CB-7BCA-7FC0-269C-08A639864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297" y="2629416"/>
            <a:ext cx="1344706" cy="24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C2B6-502B-E2B3-2F4E-8C8624E0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07B2-BC65-11E9-7D80-98D3B217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76" y="277641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sp>
        <p:nvSpPr>
          <p:cNvPr id="11" name="Google Shape;434;p59">
            <a:extLst>
              <a:ext uri="{FF2B5EF4-FFF2-40B4-BE49-F238E27FC236}">
                <a16:creationId xmlns:a16="http://schemas.microsoft.com/office/drawing/2014/main" id="{14E87C02-1D59-4A15-AF67-1A78484705E7}"/>
              </a:ext>
            </a:extLst>
          </p:cNvPr>
          <p:cNvSpPr txBox="1">
            <a:spLocks/>
          </p:cNvSpPr>
          <p:nvPr/>
        </p:nvSpPr>
        <p:spPr>
          <a:xfrm>
            <a:off x="-3" y="2440207"/>
            <a:ext cx="9144001" cy="2153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200" dirty="0">
                <a:latin typeface="Montserrat" pitchFamily="2" charset="77"/>
              </a:rPr>
              <a:t>Selectable dropdowns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Change axis-scale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Run Serial Transfer in Advanced Analysis 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Change parameter values and settings 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Decide specific parameter values or range of values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Every graph element is </a:t>
            </a:r>
            <a:r>
              <a:rPr lang="en-US" sz="2200" dirty="0" err="1">
                <a:latin typeface="Montserrat" pitchFamily="2" charset="77"/>
              </a:rPr>
              <a:t>hoverable</a:t>
            </a:r>
            <a:r>
              <a:rPr lang="en-US" sz="2200" dirty="0">
                <a:latin typeface="Montserrat" pitchFamily="2" charset="77"/>
              </a:rPr>
              <a:t> – displays parameter condition, compare values, </a:t>
            </a:r>
          </a:p>
        </p:txBody>
      </p:sp>
      <p:sp>
        <p:nvSpPr>
          <p:cNvPr id="5" name="Google Shape;434;p59">
            <a:extLst>
              <a:ext uri="{FF2B5EF4-FFF2-40B4-BE49-F238E27FC236}">
                <a16:creationId xmlns:a16="http://schemas.microsoft.com/office/drawing/2014/main" id="{9A55005D-96E6-663B-3864-D9A4EBD9F80F}"/>
              </a:ext>
            </a:extLst>
          </p:cNvPr>
          <p:cNvSpPr txBox="1">
            <a:spLocks/>
          </p:cNvSpPr>
          <p:nvPr/>
        </p:nvSpPr>
        <p:spPr>
          <a:xfrm>
            <a:off x="-3" y="1345285"/>
            <a:ext cx="9144001" cy="477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Montserrat" pitchFamily="2" charset="77"/>
              </a:rPr>
              <a:t>Interaction is </a:t>
            </a:r>
            <a:r>
              <a:rPr lang="en-US" sz="2400" b="1" dirty="0">
                <a:latin typeface="Montserrat" pitchFamily="2" charset="77"/>
              </a:rPr>
              <a:t>forefront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DB23-16A7-C7DC-4621-B94B2DAE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9228-8BE7-5ECA-1B05-52955D52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DFAE-D4AB-C3CF-1B9A-A6BFBCE0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54" y="42153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AF630-F2A3-1724-34AF-D348471E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6" r="19123"/>
          <a:stretch/>
        </p:blipFill>
        <p:spPr>
          <a:xfrm>
            <a:off x="2498501" y="880234"/>
            <a:ext cx="2890622" cy="2089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BD1850-0CD8-795C-70A9-BAA992D1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" r="6519"/>
          <a:stretch/>
        </p:blipFill>
        <p:spPr>
          <a:xfrm>
            <a:off x="5389123" y="1706712"/>
            <a:ext cx="3754877" cy="138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4BADB-EBA3-764A-A2C5-A012E090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5542"/>
            <a:ext cx="3822613" cy="877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35C66-D094-B5A8-DBC4-8EA36C5704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12" t="5322" r="5481" b="7329"/>
          <a:stretch/>
        </p:blipFill>
        <p:spPr>
          <a:xfrm>
            <a:off x="0" y="1021201"/>
            <a:ext cx="2498501" cy="1197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557EE-AD43-31B7-1395-D8A6E8F3F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45764"/>
            <a:ext cx="7772400" cy="1076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92E29-BFF1-E01B-BA6A-55F7CF7F6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124" y="4031574"/>
            <a:ext cx="2505747" cy="1111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547C95-36CD-F418-4FE7-6A61D0816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163" y="42153"/>
            <a:ext cx="3005983" cy="137281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245518-48EE-55FE-74A6-8DCB9F30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10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07E0D37A-59D4-23F4-3651-7DE5D6FD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A59309F6-B1E8-32CF-6E0E-78127DE4C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RESULTS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FE878904-3507-F1AC-41EA-7512C1EF53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07DD8C2B-F2A7-A735-2F67-6BA63124B3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COLORFUL PLOTS AND LINES!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2536281A-CDB2-C244-F73E-0ECD4027B3FD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E9B15940-ADF1-AF4F-D4FC-4AD4BEBDEF6B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A7435A-11BD-769B-1B6C-51D8CF04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F22D6396-8A14-A921-4DAF-01D74C0B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A58BFD14-94DE-1523-E4A9-87C85FFE6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03751"/>
            <a:ext cx="23690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SOBOL</a:t>
            </a:r>
            <a:endParaRPr dirty="0"/>
          </a:p>
        </p:txBody>
      </p:sp>
      <p:sp>
        <p:nvSpPr>
          <p:cNvPr id="381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658FFD09-B662-C22D-35FA-A32FC982C11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1057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2" name="Google Shape;382;p55">
            <a:extLst>
              <a:ext uri="{FF2B5EF4-FFF2-40B4-BE49-F238E27FC236}">
                <a16:creationId xmlns:a16="http://schemas.microsoft.com/office/drawing/2014/main" id="{6A5DD040-134A-1909-6A1B-3C919228A8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1790276"/>
            <a:ext cx="255060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PARAMETER SENSITIVITY</a:t>
            </a:r>
            <a:endParaRPr dirty="0"/>
          </a:p>
        </p:txBody>
      </p:sp>
      <p:sp>
        <p:nvSpPr>
          <p:cNvPr id="383" name="Google Shape;383;p55">
            <a:hlinkClick r:id="" action="ppaction://noaction"/>
            <a:extLst>
              <a:ext uri="{FF2B5EF4-FFF2-40B4-BE49-F238E27FC236}">
                <a16:creationId xmlns:a16="http://schemas.microsoft.com/office/drawing/2014/main" id="{7F940387-E03E-A201-87EC-305B1153CBE3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296700" y="1195146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VALUE ANALYSIS</a:t>
            </a:r>
            <a:endParaRPr dirty="0"/>
          </a:p>
        </p:txBody>
      </p:sp>
      <p:sp>
        <p:nvSpPr>
          <p:cNvPr id="384" name="Google Shape;384;p55">
            <a:hlinkClick r:id="" action="ppaction://noaction"/>
            <a:extLst>
              <a:ext uri="{FF2B5EF4-FFF2-40B4-BE49-F238E27FC236}">
                <a16:creationId xmlns:a16="http://schemas.microsoft.com/office/drawing/2014/main" id="{B40FEB15-CD57-25C1-52C2-A61E8546353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296700" y="60197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5" name="Google Shape;385;p55">
            <a:extLst>
              <a:ext uri="{FF2B5EF4-FFF2-40B4-BE49-F238E27FC236}">
                <a16:creationId xmlns:a16="http://schemas.microsoft.com/office/drawing/2014/main" id="{6C175A3D-707D-5348-7237-1A9492B051C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296700" y="1781671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CHANGING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GRAPH BEHAVIOR</a:t>
            </a:r>
            <a:endParaRPr dirty="0"/>
          </a:p>
        </p:txBody>
      </p:sp>
      <p:sp>
        <p:nvSpPr>
          <p:cNvPr id="386" name="Google Shape;386;p55">
            <a:hlinkClick r:id="" action="ppaction://noaction"/>
            <a:extLst>
              <a:ext uri="{FF2B5EF4-FFF2-40B4-BE49-F238E27FC236}">
                <a16:creationId xmlns:a16="http://schemas.microsoft.com/office/drawing/2014/main" id="{765995E0-1BDE-7DB6-4D7A-D7830ECA7742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2967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3x2x3 MODEL</a:t>
            </a:r>
            <a:endParaRPr dirty="0"/>
          </a:p>
        </p:txBody>
      </p:sp>
      <p:sp>
        <p:nvSpPr>
          <p:cNvPr id="387" name="Google Shape;387;p55">
            <a:hlinkClick r:id="" action="ppaction://noaction"/>
            <a:extLst>
              <a:ext uri="{FF2B5EF4-FFF2-40B4-BE49-F238E27FC236}">
                <a16:creationId xmlns:a16="http://schemas.microsoft.com/office/drawing/2014/main" id="{87165D82-C4F3-6BAF-1ADA-A759BADA40C7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2967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8" name="Google Shape;388;p55">
            <a:extLst>
              <a:ext uri="{FF2B5EF4-FFF2-40B4-BE49-F238E27FC236}">
                <a16:creationId xmlns:a16="http://schemas.microsoft.com/office/drawing/2014/main" id="{03EAB82A-5801-600D-4FA8-D9705DC047DE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2967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COMPARING BEHAVIOR</a:t>
            </a:r>
            <a:endParaRPr dirty="0"/>
          </a:p>
        </p:txBody>
      </p:sp>
      <p:sp>
        <p:nvSpPr>
          <p:cNvPr id="389" name="Google Shape;389;p55">
            <a:hlinkClick r:id="" action="ppaction://noaction"/>
            <a:extLst>
              <a:ext uri="{FF2B5EF4-FFF2-40B4-BE49-F238E27FC236}">
                <a16:creationId xmlns:a16="http://schemas.microsoft.com/office/drawing/2014/main" id="{3FF9F610-EDD1-B551-5EF6-91C6F0348F91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59805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20x20x10 Model</a:t>
            </a:r>
            <a:endParaRPr dirty="0"/>
          </a:p>
        </p:txBody>
      </p:sp>
      <p:sp>
        <p:nvSpPr>
          <p:cNvPr id="390" name="Google Shape;390;p55">
            <a:hlinkClick r:id="" action="ppaction://noaction"/>
            <a:extLst>
              <a:ext uri="{FF2B5EF4-FFF2-40B4-BE49-F238E27FC236}">
                <a16:creationId xmlns:a16="http://schemas.microsoft.com/office/drawing/2014/main" id="{FF8BA3FF-D28C-2001-EFD3-0EBA250630FD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9805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1" name="Google Shape;391;p55">
            <a:extLst>
              <a:ext uri="{FF2B5EF4-FFF2-40B4-BE49-F238E27FC236}">
                <a16:creationId xmlns:a16="http://schemas.microsoft.com/office/drawing/2014/main" id="{35D103C4-777F-140B-E79F-D14B5E6B5DB9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805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SURVIVABILITY MATRIX</a:t>
            </a:r>
          </a:p>
        </p:txBody>
      </p:sp>
      <p:sp>
        <p:nvSpPr>
          <p:cNvPr id="2" name="Google Shape;383;p55">
            <a:hlinkClick r:id="" action="ppaction://noaction"/>
            <a:extLst>
              <a:ext uri="{FF2B5EF4-FFF2-40B4-BE49-F238E27FC236}">
                <a16:creationId xmlns:a16="http://schemas.microsoft.com/office/drawing/2014/main" id="{647C67E8-93AE-D780-E401-6CD85D1FE3A4}"/>
              </a:ext>
            </a:extLst>
          </p:cNvPr>
          <p:cNvSpPr txBox="1">
            <a:spLocks/>
          </p:cNvSpPr>
          <p:nvPr/>
        </p:nvSpPr>
        <p:spPr>
          <a:xfrm>
            <a:off x="5873400" y="1194921"/>
            <a:ext cx="266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PHAGE PROLIFERATION</a:t>
            </a:r>
          </a:p>
        </p:txBody>
      </p:sp>
      <p:sp>
        <p:nvSpPr>
          <p:cNvPr id="3" name="Google Shape;384;p55">
            <a:hlinkClick r:id="" action="ppaction://noaction"/>
            <a:extLst>
              <a:ext uri="{FF2B5EF4-FFF2-40B4-BE49-F238E27FC236}">
                <a16:creationId xmlns:a16="http://schemas.microsoft.com/office/drawing/2014/main" id="{B863016C-7C09-4DAD-4F9B-F94FD6BE9D06}"/>
              </a:ext>
            </a:extLst>
          </p:cNvPr>
          <p:cNvSpPr txBox="1">
            <a:spLocks/>
          </p:cNvSpPr>
          <p:nvPr/>
        </p:nvSpPr>
        <p:spPr>
          <a:xfrm>
            <a:off x="5873400" y="60174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385;p55">
            <a:extLst>
              <a:ext uri="{FF2B5EF4-FFF2-40B4-BE49-F238E27FC236}">
                <a16:creationId xmlns:a16="http://schemas.microsoft.com/office/drawing/2014/main" id="{CAC592E6-09D9-E258-E862-FF1D908674E7}"/>
              </a:ext>
            </a:extLst>
          </p:cNvPr>
          <p:cNvSpPr txBox="1">
            <a:spLocks/>
          </p:cNvSpPr>
          <p:nvPr/>
        </p:nvSpPr>
        <p:spPr>
          <a:xfrm>
            <a:off x="5873400" y="1781446"/>
            <a:ext cx="266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DO NOT DIE OUT!</a:t>
            </a:r>
          </a:p>
        </p:txBody>
      </p:sp>
      <p:pic>
        <p:nvPicPr>
          <p:cNvPr id="30" name="Picture 29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D9C4D9B3-CB65-C456-84A7-6075E74C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443309">
            <a:off x="8472806" y="3153234"/>
            <a:ext cx="457200" cy="584200"/>
          </a:xfrm>
          <a:prstGeom prst="rect">
            <a:avLst/>
          </a:prstGeom>
        </p:spPr>
      </p:pic>
      <p:pic>
        <p:nvPicPr>
          <p:cNvPr id="32" name="Picture 31" descr="A yellow and green object&#10;&#10;AI-generated content may be incorrect.">
            <a:extLst>
              <a:ext uri="{FF2B5EF4-FFF2-40B4-BE49-F238E27FC236}">
                <a16:creationId xmlns:a16="http://schemas.microsoft.com/office/drawing/2014/main" id="{70F22952-1DDE-9F0B-91EA-F7EBF1870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12687">
            <a:off x="4444569" y="475935"/>
            <a:ext cx="457200" cy="584200"/>
          </a:xfrm>
          <a:prstGeom prst="rect">
            <a:avLst/>
          </a:prstGeom>
        </p:spPr>
      </p:pic>
      <p:pic>
        <p:nvPicPr>
          <p:cNvPr id="34" name="Picture 33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C3E0F86A-36E3-C088-CAD8-5DF746563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647" y="3420655"/>
            <a:ext cx="457200" cy="584200"/>
          </a:xfrm>
          <a:prstGeom prst="rect">
            <a:avLst/>
          </a:prstGeom>
        </p:spPr>
      </p:pic>
      <p:pic>
        <p:nvPicPr>
          <p:cNvPr id="36" name="Picture 35" descr="A pink and white cartoon with black lines and dots&#10;&#10;AI-generated content may be incorrect.">
            <a:extLst>
              <a:ext uri="{FF2B5EF4-FFF2-40B4-BE49-F238E27FC236}">
                <a16:creationId xmlns:a16="http://schemas.microsoft.com/office/drawing/2014/main" id="{DDE44792-E448-BF52-1F3F-AE66ED5B2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41308">
            <a:off x="3123356" y="2219201"/>
            <a:ext cx="457200" cy="546100"/>
          </a:xfrm>
          <a:prstGeom prst="rect">
            <a:avLst/>
          </a:prstGeom>
        </p:spPr>
      </p:pic>
      <p:pic>
        <p:nvPicPr>
          <p:cNvPr id="38" name="Picture 37" descr="A cartoon of a cell&#10;&#10;AI-generated content may be incorrect.">
            <a:extLst>
              <a:ext uri="{FF2B5EF4-FFF2-40B4-BE49-F238E27FC236}">
                <a16:creationId xmlns:a16="http://schemas.microsoft.com/office/drawing/2014/main" id="{985479AF-82F8-FF4E-9FE0-5AF5F9D7B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7750">
            <a:off x="6920100" y="2237883"/>
            <a:ext cx="457200" cy="584200"/>
          </a:xfrm>
          <a:prstGeom prst="rect">
            <a:avLst/>
          </a:prstGeom>
        </p:spPr>
      </p:pic>
      <p:pic>
        <p:nvPicPr>
          <p:cNvPr id="40" name="Picture 39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B62D93FF-8030-61C5-164A-4C53D38AE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8627">
            <a:off x="1599402" y="3925729"/>
            <a:ext cx="457200" cy="647700"/>
          </a:xfrm>
          <a:prstGeom prst="rect">
            <a:avLst/>
          </a:prstGeom>
        </p:spPr>
      </p:pic>
      <p:pic>
        <p:nvPicPr>
          <p:cNvPr id="42" name="Picture 41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F49FDDD7-D999-0E2B-BA24-08D8F6ED57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131823">
            <a:off x="7271494" y="316258"/>
            <a:ext cx="457200" cy="647700"/>
          </a:xfrm>
          <a:prstGeom prst="rect">
            <a:avLst/>
          </a:prstGeom>
        </p:spPr>
      </p:pic>
      <p:pic>
        <p:nvPicPr>
          <p:cNvPr id="44" name="Picture 43" descr="A blue and white cell&#10;&#10;AI-generated content may be incorrect.">
            <a:extLst>
              <a:ext uri="{FF2B5EF4-FFF2-40B4-BE49-F238E27FC236}">
                <a16:creationId xmlns:a16="http://schemas.microsoft.com/office/drawing/2014/main" id="{3BF71A1F-82D1-1464-841E-1D3264BD60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20051">
            <a:off x="1516219" y="526639"/>
            <a:ext cx="457200" cy="647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91ED1-F497-8558-CC35-6540D0F672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2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2" grpId="0" build="p"/>
      <p:bldP spid="383" grpId="0"/>
      <p:bldP spid="384" grpId="0"/>
      <p:bldP spid="385" grpId="0" build="p"/>
      <p:bldP spid="386" grpId="0"/>
      <p:bldP spid="387" grpId="0"/>
      <p:bldP spid="388" grpId="0" build="p"/>
      <p:bldP spid="389" grpId="0"/>
      <p:bldP spid="390" grpId="0"/>
      <p:bldP spid="391" grpId="0" build="p"/>
      <p:bldP spid="2" grpId="0"/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62CFA-20D2-2BB8-AC11-05A6E1513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57C6-2985-D4BB-FD29-1F28C786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242" y="197725"/>
            <a:ext cx="6323516" cy="572700"/>
          </a:xfrm>
        </p:spPr>
        <p:txBody>
          <a:bodyPr/>
          <a:lstStyle/>
          <a:p>
            <a:r>
              <a:rPr lang="en-US" dirty="0"/>
              <a:t>Graph Behavior - Biologist POV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3F068-44C0-2AA5-B692-F0C43333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30" y="770425"/>
            <a:ext cx="5675970" cy="1186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D0046E-6996-5F31-6F21-8F56B56D31D9}"/>
              </a:ext>
            </a:extLst>
          </p:cNvPr>
          <p:cNvSpPr txBox="1"/>
          <p:nvPr/>
        </p:nvSpPr>
        <p:spPr>
          <a:xfrm>
            <a:off x="3468030" y="1975816"/>
            <a:ext cx="567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2.14 (reference graph)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1C99B3-2453-2FD6-6D6E-AA1C4A648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030" y="2252112"/>
            <a:ext cx="5675970" cy="11539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C1B3B9-DE46-D3B1-1322-31CB0B92E250}"/>
              </a:ext>
            </a:extLst>
          </p:cNvPr>
          <p:cNvSpPr txBox="1"/>
          <p:nvPr/>
        </p:nvSpPr>
        <p:spPr>
          <a:xfrm>
            <a:off x="3468030" y="3451790"/>
            <a:ext cx="5675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3 (slower latent time)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EF27BC-2517-355D-0F2C-CA7B1CE8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030" y="3731218"/>
            <a:ext cx="5675971" cy="1172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7D758B-4C69-5DFD-2C60-E3D2FA2B27AF}"/>
              </a:ext>
            </a:extLst>
          </p:cNvPr>
          <p:cNvSpPr txBox="1"/>
          <p:nvPr/>
        </p:nvSpPr>
        <p:spPr>
          <a:xfrm>
            <a:off x="3468030" y="4835723"/>
            <a:ext cx="567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0.5 (faster latent time)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001282-BF6D-D7F8-66A2-40B1650FD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1" y="661270"/>
            <a:ext cx="1648178" cy="274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6BF1E-0351-BA5A-64D6-74528B827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549" b="64167"/>
          <a:stretch/>
        </p:blipFill>
        <p:spPr>
          <a:xfrm>
            <a:off x="0" y="3598278"/>
            <a:ext cx="3468028" cy="719215"/>
          </a:xfrm>
          <a:prstGeom prst="rect">
            <a:avLst/>
          </a:prstGeom>
        </p:spPr>
      </p:pic>
      <p:sp>
        <p:nvSpPr>
          <p:cNvPr id="20" name="Bent Arrow 19">
            <a:extLst>
              <a:ext uri="{FF2B5EF4-FFF2-40B4-BE49-F238E27FC236}">
                <a16:creationId xmlns:a16="http://schemas.microsoft.com/office/drawing/2014/main" id="{F61FDC41-87E8-A6F4-E499-B3FF4377363F}"/>
              </a:ext>
            </a:extLst>
          </p:cNvPr>
          <p:cNvSpPr/>
          <p:nvPr/>
        </p:nvSpPr>
        <p:spPr>
          <a:xfrm rot="5400000">
            <a:off x="937027" y="2201233"/>
            <a:ext cx="2147918" cy="568439"/>
          </a:xfrm>
          <a:prstGeom prst="bentArrow">
            <a:avLst>
              <a:gd name="adj1" fmla="val 25848"/>
              <a:gd name="adj2" fmla="val 31797"/>
              <a:gd name="adj3" fmla="val 50000"/>
              <a:gd name="adj4" fmla="val 4375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18413-27B6-0E7D-C576-DE396EE12E5C}"/>
              </a:ext>
            </a:extLst>
          </p:cNvPr>
          <p:cNvSpPr txBox="1"/>
          <p:nvPr/>
        </p:nvSpPr>
        <p:spPr>
          <a:xfrm>
            <a:off x="29058" y="4336408"/>
            <a:ext cx="3339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 I increase tau, the latent period increases, which means it takes longer for the phages to burst, so … 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22E7F-11AB-CEB3-CC3C-19018398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4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98D5-57B8-452D-E03F-98FD75EFE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A95A-8E8F-DF8F-6F9D-8CA1F5E9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725"/>
            <a:ext cx="9295773" cy="572700"/>
          </a:xfrm>
        </p:spPr>
        <p:txBody>
          <a:bodyPr/>
          <a:lstStyle/>
          <a:p>
            <a:r>
              <a:rPr lang="en-US" dirty="0"/>
              <a:t>Graph Behavior – Computational Scientist POV</a:t>
            </a:r>
          </a:p>
        </p:txBody>
      </p:sp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D7EC31F9-3C86-BFF7-0C57-C44C0F84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52"/>
            <a:ext cx="2996588" cy="3595906"/>
          </a:xfrm>
          <a:prstGeom prst="rect">
            <a:avLst/>
          </a:prstGeom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0F3117D9-7CAC-3EA6-478C-F8CC1B63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21" y="1062852"/>
            <a:ext cx="2996588" cy="3595906"/>
          </a:xfrm>
          <a:prstGeom prst="rect">
            <a:avLst/>
          </a:prstGeom>
        </p:spPr>
      </p:pic>
      <p:pic>
        <p:nvPicPr>
          <p:cNvPr id="25" name="Picture 24" descr="A screenshot of a graph&#10;&#10;AI-generated content may be incorrect.">
            <a:extLst>
              <a:ext uri="{FF2B5EF4-FFF2-40B4-BE49-F238E27FC236}">
                <a16:creationId xmlns:a16="http://schemas.microsoft.com/office/drawing/2014/main" id="{4249F545-9938-E24E-77E3-4D148CC4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12" y="1062852"/>
            <a:ext cx="2996588" cy="3595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C505C-D3F3-20FC-5AE2-FA48C6AE7D9D}"/>
              </a:ext>
            </a:extLst>
          </p:cNvPr>
          <p:cNvSpPr txBox="1"/>
          <p:nvPr/>
        </p:nvSpPr>
        <p:spPr>
          <a:xfrm>
            <a:off x="131850" y="4734123"/>
            <a:ext cx="816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don’t know what happens if I increase tau, but I see that it greatly affects the phage peak value … 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F1CF3-D815-68BB-1ACF-8B948966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81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9FAC0-EBA8-BC3B-E629-7C151E0C1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39DB-AB6C-2982-303E-61E52A8B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887" y="197725"/>
            <a:ext cx="9295773" cy="572700"/>
          </a:xfrm>
        </p:spPr>
        <p:txBody>
          <a:bodyPr/>
          <a:lstStyle/>
          <a:p>
            <a:r>
              <a:rPr lang="en-US" dirty="0"/>
              <a:t>Graph Behavior – Computational Scientist POV</a:t>
            </a:r>
          </a:p>
        </p:txBody>
      </p:sp>
      <p:pic>
        <p:nvPicPr>
          <p:cNvPr id="22" name="Picture 21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DF3AAABF-5DEB-6D1D-520F-24909526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0" y="806144"/>
            <a:ext cx="1309095" cy="4151982"/>
          </a:xfrm>
          <a:prstGeom prst="rect">
            <a:avLst/>
          </a:prstGeom>
        </p:spPr>
      </p:pic>
      <p:pic>
        <p:nvPicPr>
          <p:cNvPr id="24" name="Picture 2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8BD93EC-F54A-4D0A-6ACB-DC162CC5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64" y="806144"/>
            <a:ext cx="1450751" cy="4151982"/>
          </a:xfrm>
          <a:prstGeom prst="rect">
            <a:avLst/>
          </a:prstGeom>
        </p:spPr>
      </p:pic>
      <p:pic>
        <p:nvPicPr>
          <p:cNvPr id="26" name="Picture 25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8EEBCDC7-3369-1344-6DE5-1522A4BB5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21" y="806144"/>
            <a:ext cx="1289557" cy="41519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5B923-C0BD-B110-4F3D-32904648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47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1E531-FB61-CFD9-FE92-83585A40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E259DC3-77B2-1B27-E192-FE5B41682212}"/>
              </a:ext>
            </a:extLst>
          </p:cNvPr>
          <p:cNvSpPr txBox="1">
            <a:spLocks/>
          </p:cNvSpPr>
          <p:nvPr/>
        </p:nvSpPr>
        <p:spPr>
          <a:xfrm>
            <a:off x="1258784" y="1425526"/>
            <a:ext cx="66739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Biologist POV + Computational Scientist POV =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7F26A44-78A5-F815-4891-86D9A636E784}"/>
              </a:ext>
            </a:extLst>
          </p:cNvPr>
          <p:cNvSpPr txBox="1">
            <a:spLocks/>
          </p:cNvSpPr>
          <p:nvPr/>
        </p:nvSpPr>
        <p:spPr>
          <a:xfrm>
            <a:off x="1175657" y="2571750"/>
            <a:ext cx="6757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700" dirty="0"/>
              <a:t>Greater understanding than just individually!</a:t>
            </a:r>
          </a:p>
        </p:txBody>
      </p:sp>
    </p:spTree>
    <p:extLst>
      <p:ext uri="{BB962C8B-B14F-4D97-AF65-F5344CB8AC3E}">
        <p14:creationId xmlns:p14="http://schemas.microsoft.com/office/powerpoint/2010/main" val="81183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19" name="Google Shape;419;p57"/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20" name="Google Shape;420;p57"/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/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artoon of a cell&#10;&#10;AI-generated content may be incorrect.">
            <a:extLst>
              <a:ext uri="{FF2B5EF4-FFF2-40B4-BE49-F238E27FC236}">
                <a16:creationId xmlns:a16="http://schemas.microsoft.com/office/drawing/2014/main" id="{157D1136-6137-EE01-90B7-A90A481D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57447">
            <a:off x="7975261" y="1497911"/>
            <a:ext cx="457200" cy="584200"/>
          </a:xfrm>
          <a:prstGeom prst="rect">
            <a:avLst/>
          </a:prstGeom>
        </p:spPr>
      </p:pic>
      <p:pic>
        <p:nvPicPr>
          <p:cNvPr id="5" name="Picture 4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4F9085B3-63F2-3AB0-51B9-11338A24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72301">
            <a:off x="6726349" y="3855202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sign&#10;&#10;AI-generated content may be incorrect.">
            <a:extLst>
              <a:ext uri="{FF2B5EF4-FFF2-40B4-BE49-F238E27FC236}">
                <a16:creationId xmlns:a16="http://schemas.microsoft.com/office/drawing/2014/main" id="{5125F371-CC13-6CF1-C4F8-BAF044C5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396716">
            <a:off x="493764" y="3093948"/>
            <a:ext cx="457200" cy="584200"/>
          </a:xfrm>
          <a:prstGeom prst="rect">
            <a:avLst/>
          </a:prstGeom>
        </p:spPr>
      </p:pic>
      <p:pic>
        <p:nvPicPr>
          <p:cNvPr id="9" name="Picture 8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8332A712-AE84-14CE-599D-2659D60D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861" y="2990807"/>
            <a:ext cx="457200" cy="584200"/>
          </a:xfrm>
          <a:prstGeom prst="rect">
            <a:avLst/>
          </a:prstGeom>
        </p:spPr>
      </p:pic>
      <p:pic>
        <p:nvPicPr>
          <p:cNvPr id="11" name="Picture 10" descr="A blue and white object with a purple center&#10;&#10;AI-generated content may be incorrect.">
            <a:extLst>
              <a:ext uri="{FF2B5EF4-FFF2-40B4-BE49-F238E27FC236}">
                <a16:creationId xmlns:a16="http://schemas.microsoft.com/office/drawing/2014/main" id="{6263D32B-2E69-AAEE-D451-32E905D64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0613">
            <a:off x="1792684" y="3947158"/>
            <a:ext cx="457200" cy="584200"/>
          </a:xfrm>
          <a:prstGeom prst="rect">
            <a:avLst/>
          </a:prstGeom>
        </p:spPr>
      </p:pic>
      <p:pic>
        <p:nvPicPr>
          <p:cNvPr id="13" name="Picture 12" descr="A cartoon of a virus&#10;&#10;AI-generated content may be incorrect.">
            <a:extLst>
              <a:ext uri="{FF2B5EF4-FFF2-40B4-BE49-F238E27FC236}">
                <a16:creationId xmlns:a16="http://schemas.microsoft.com/office/drawing/2014/main" id="{D5621055-961A-464B-1F9C-CA21240B6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21905">
            <a:off x="5137330" y="1632240"/>
            <a:ext cx="457200" cy="546100"/>
          </a:xfrm>
          <a:prstGeom prst="rect">
            <a:avLst/>
          </a:prstGeom>
        </p:spPr>
      </p:pic>
      <p:pic>
        <p:nvPicPr>
          <p:cNvPr id="15" name="Picture 14" descr="A cartoon of a cell&#10;&#10;AI-generated content may be incorrect.">
            <a:extLst>
              <a:ext uri="{FF2B5EF4-FFF2-40B4-BE49-F238E27FC236}">
                <a16:creationId xmlns:a16="http://schemas.microsoft.com/office/drawing/2014/main" id="{11CBA396-8B28-D953-DFA2-2D460261E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78050">
            <a:off x="4278086" y="3553475"/>
            <a:ext cx="457200" cy="584200"/>
          </a:xfrm>
          <a:prstGeom prst="rect">
            <a:avLst/>
          </a:prstGeom>
        </p:spPr>
      </p:pic>
      <p:pic>
        <p:nvPicPr>
          <p:cNvPr id="19" name="Picture 18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F38326A4-ADA0-25DD-B47B-7A4CEF189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067601">
            <a:off x="3867912" y="912392"/>
            <a:ext cx="457200" cy="647700"/>
          </a:xfrm>
          <a:prstGeom prst="rect">
            <a:avLst/>
          </a:prstGeom>
        </p:spPr>
      </p:pic>
      <p:pic>
        <p:nvPicPr>
          <p:cNvPr id="21" name="Picture 20" descr="A blue object with white lines&#10;&#10;AI-generated content may be incorrect.">
            <a:extLst>
              <a:ext uri="{FF2B5EF4-FFF2-40B4-BE49-F238E27FC236}">
                <a16:creationId xmlns:a16="http://schemas.microsoft.com/office/drawing/2014/main" id="{812AC26F-5F9F-8409-9C49-A37AB7D177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34782">
            <a:off x="6785369" y="2166121"/>
            <a:ext cx="404111" cy="647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F9A4-863C-0F0F-C483-1FE42F8F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  <p:bldP spid="42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1D0E4-4457-8F3E-BD5C-0AE1CB60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" y="609419"/>
            <a:ext cx="4715272" cy="985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2B9E4E-9D8D-2BEE-04A9-AA47C9F643D4}"/>
              </a:ext>
            </a:extLst>
          </p:cNvPr>
          <p:cNvSpPr txBox="1"/>
          <p:nvPr/>
        </p:nvSpPr>
        <p:spPr>
          <a:xfrm>
            <a:off x="11643" y="1592772"/>
            <a:ext cx="471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2.14 (reference graph)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98DBC-1919-C9C1-B4F8-FB2F58B9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" y="1911019"/>
            <a:ext cx="4715272" cy="958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180E-9ED8-95CC-7C30-DC19E17A1067}"/>
              </a:ext>
            </a:extLst>
          </p:cNvPr>
          <p:cNvSpPr txBox="1"/>
          <p:nvPr/>
        </p:nvSpPr>
        <p:spPr>
          <a:xfrm>
            <a:off x="15524" y="2864482"/>
            <a:ext cx="471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3 (slower latent time)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32F12-A957-7E7B-E91D-DF4B18FF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2" y="3169691"/>
            <a:ext cx="4715273" cy="974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9F3026-61F3-ADB7-F931-1F43B806C7EC}"/>
              </a:ext>
            </a:extLst>
          </p:cNvPr>
          <p:cNvSpPr txBox="1"/>
          <p:nvPr/>
        </p:nvSpPr>
        <p:spPr>
          <a:xfrm>
            <a:off x="15524" y="4143779"/>
            <a:ext cx="471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0.5 (faster latent time)</a:t>
            </a:r>
          </a:p>
        </p:txBody>
      </p:sp>
      <p:pic>
        <p:nvPicPr>
          <p:cNvPr id="9" name="Picture 8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5D37E3AD-0CD2-FE04-51F1-8495C647D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713" y="518294"/>
            <a:ext cx="1210922" cy="3840610"/>
          </a:xfrm>
          <a:prstGeom prst="rect">
            <a:avLst/>
          </a:prstGeom>
        </p:spPr>
      </p:pic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CA26093D-645E-3E2C-E713-D36CBAFD2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186" y="518294"/>
            <a:ext cx="1341954" cy="3840610"/>
          </a:xfrm>
          <a:prstGeom prst="rect">
            <a:avLst/>
          </a:prstGeom>
        </p:spPr>
      </p:pic>
      <p:pic>
        <p:nvPicPr>
          <p:cNvPr id="11" name="Picture 10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C3416653-4B96-49E8-AB39-1F7D59B06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965" y="518295"/>
            <a:ext cx="1192848" cy="38406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678B48-256F-C4EA-6D83-5678C4497E8B}"/>
              </a:ext>
            </a:extLst>
          </p:cNvPr>
          <p:cNvSpPr txBox="1"/>
          <p:nvPr/>
        </p:nvSpPr>
        <p:spPr>
          <a:xfrm>
            <a:off x="0" y="4404836"/>
            <a:ext cx="8189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see that tau does not significantly affect peak value, but rather the time of peak. I know this because tau mainly affects the time to burst, so more phages are created earlier, causing a faster rise in population growth, which … 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A75098-0B36-478C-00DC-C33B37AC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4" y="-133884"/>
            <a:ext cx="9144001" cy="572700"/>
          </a:xfrm>
        </p:spPr>
        <p:txBody>
          <a:bodyPr/>
          <a:lstStyle/>
          <a:p>
            <a:r>
              <a:rPr lang="en-US" dirty="0"/>
              <a:t>Combined Understanding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057AB8E-E987-3D21-3B67-CBA442C1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5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921D7D90-4420-4054-BE74-D5A7EA0F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3F04046-8222-1FE5-1C64-F618DD2F4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766016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ANALYSIS AND CONCLUSIONS</a:t>
            </a:r>
            <a:br>
              <a:rPr lang="en-US" dirty="0"/>
            </a:b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6B4BC017-7975-B9EF-B51C-56B40182D8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9CCE6E8B-74E2-F31B-0B32-4743592AF5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dirty="0"/>
              <a:t>BIGGEST TAKEAWAYS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3E57B333-D23C-2469-C1EB-811B8E8C1D5C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9C9757CA-29F7-B593-A5D2-3BAE17248F26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66B0A-D0FA-8FB8-EF41-C2751B46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5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49B0-F4C2-6499-C68A-704E66E8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Google Shape;490;p64">
            <a:extLst>
              <a:ext uri="{FF2B5EF4-FFF2-40B4-BE49-F238E27FC236}">
                <a16:creationId xmlns:a16="http://schemas.microsoft.com/office/drawing/2014/main" id="{F0BD6273-E8DD-57FD-2F61-B326FAA6C2E7}"/>
              </a:ext>
            </a:extLst>
          </p:cNvPr>
          <p:cNvSpPr txBox="1">
            <a:spLocks/>
          </p:cNvSpPr>
          <p:nvPr/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CODE</a:t>
            </a:r>
          </a:p>
        </p:txBody>
      </p:sp>
      <p:sp>
        <p:nvSpPr>
          <p:cNvPr id="4" name="Google Shape;491;p64">
            <a:extLst>
              <a:ext uri="{FF2B5EF4-FFF2-40B4-BE49-F238E27FC236}">
                <a16:creationId xmlns:a16="http://schemas.microsoft.com/office/drawing/2014/main" id="{54308720-B743-8E7E-446D-D482015938D4}"/>
              </a:ext>
            </a:extLst>
          </p:cNvPr>
          <p:cNvSpPr txBox="1">
            <a:spLocks/>
          </p:cNvSpPr>
          <p:nvPr/>
        </p:nvSpPr>
        <p:spPr>
          <a:xfrm>
            <a:off x="456375" y="3140100"/>
            <a:ext cx="2863650" cy="137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Documentation + Code Cleanup</a:t>
            </a:r>
          </a:p>
          <a:p>
            <a:pPr algn="ctr"/>
            <a:r>
              <a:rPr lang="en-US" dirty="0"/>
              <a:t>Ready to Use Code Samples</a:t>
            </a:r>
          </a:p>
          <a:p>
            <a:pPr algn="ctr"/>
            <a:r>
              <a:rPr lang="en-US" dirty="0"/>
              <a:t>New tools and features</a:t>
            </a:r>
          </a:p>
        </p:txBody>
      </p:sp>
      <p:sp>
        <p:nvSpPr>
          <p:cNvPr id="5" name="Google Shape;492;p64">
            <a:extLst>
              <a:ext uri="{FF2B5EF4-FFF2-40B4-BE49-F238E27FC236}">
                <a16:creationId xmlns:a16="http://schemas.microsoft.com/office/drawing/2014/main" id="{4BF389E7-E7F2-815D-8978-EDBE2BD7294F}"/>
              </a:ext>
            </a:extLst>
          </p:cNvPr>
          <p:cNvSpPr txBox="1">
            <a:spLocks/>
          </p:cNvSpPr>
          <p:nvPr/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LAB</a:t>
            </a:r>
          </a:p>
        </p:txBody>
      </p:sp>
      <p:sp>
        <p:nvSpPr>
          <p:cNvPr id="6" name="Google Shape;493;p64">
            <a:extLst>
              <a:ext uri="{FF2B5EF4-FFF2-40B4-BE49-F238E27FC236}">
                <a16:creationId xmlns:a16="http://schemas.microsoft.com/office/drawing/2014/main" id="{12EBECCE-A0C3-FB23-14EC-69CBD092C860}"/>
              </a:ext>
            </a:extLst>
          </p:cNvPr>
          <p:cNvSpPr txBox="1">
            <a:spLocks/>
          </p:cNvSpPr>
          <p:nvPr/>
        </p:nvSpPr>
        <p:spPr>
          <a:xfrm>
            <a:off x="3140175" y="3140100"/>
            <a:ext cx="2863650" cy="1230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Compare Lab Data to Model Data</a:t>
            </a:r>
          </a:p>
          <a:p>
            <a:pPr algn="ctr"/>
            <a:r>
              <a:rPr lang="en-US" dirty="0"/>
              <a:t>Create Custom ODE Model for the Lab</a:t>
            </a:r>
          </a:p>
          <a:p>
            <a:pPr algn="ctr"/>
            <a:r>
              <a:rPr lang="en-US" dirty="0"/>
              <a:t>Replicate Environmental and Lab Data</a:t>
            </a:r>
          </a:p>
        </p:txBody>
      </p:sp>
      <p:sp>
        <p:nvSpPr>
          <p:cNvPr id="7" name="Google Shape;494;p64">
            <a:extLst>
              <a:ext uri="{FF2B5EF4-FFF2-40B4-BE49-F238E27FC236}">
                <a16:creationId xmlns:a16="http://schemas.microsoft.com/office/drawing/2014/main" id="{E254BCB2-F763-D5F7-499F-F63031C84C18}"/>
              </a:ext>
            </a:extLst>
          </p:cNvPr>
          <p:cNvSpPr txBox="1">
            <a:spLocks/>
          </p:cNvSpPr>
          <p:nvPr/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MODEL</a:t>
            </a:r>
          </a:p>
        </p:txBody>
      </p:sp>
      <p:sp>
        <p:nvSpPr>
          <p:cNvPr id="8" name="Google Shape;495;p64">
            <a:extLst>
              <a:ext uri="{FF2B5EF4-FFF2-40B4-BE49-F238E27FC236}">
                <a16:creationId xmlns:a16="http://schemas.microsoft.com/office/drawing/2014/main" id="{1C7D9E08-4EE9-97DB-BAD0-1C6121915F41}"/>
              </a:ext>
            </a:extLst>
          </p:cNvPr>
          <p:cNvSpPr txBox="1">
            <a:spLocks/>
          </p:cNvSpPr>
          <p:nvPr/>
        </p:nvSpPr>
        <p:spPr>
          <a:xfrm>
            <a:off x="5823975" y="3140100"/>
            <a:ext cx="286365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Fine-tune model parameters and equation</a:t>
            </a:r>
          </a:p>
          <a:p>
            <a:pPr algn="ctr"/>
            <a:r>
              <a:rPr lang="en-US" dirty="0"/>
              <a:t>Compare different model outputs</a:t>
            </a:r>
          </a:p>
          <a:p>
            <a:pPr algn="ctr"/>
            <a:r>
              <a:rPr lang="en-US" dirty="0"/>
              <a:t>Adapt or create new models (debris term)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E492C7D-233A-D45C-E44E-C8191EABC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7" b="15237"/>
          <a:stretch/>
        </p:blipFill>
        <p:spPr>
          <a:xfrm>
            <a:off x="1016100" y="1422150"/>
            <a:ext cx="1744200" cy="12126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1FF38F-A110-5A0E-6D6B-BDDC0E84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75" y="1117400"/>
            <a:ext cx="1483650" cy="14836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48A954-31C9-ACA8-4F11-151011446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75" y="1117400"/>
            <a:ext cx="1483650" cy="148365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5C4415-CC9D-9A0A-6A56-15C3DDF0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10;p104">
            <a:extLst>
              <a:ext uri="{FF2B5EF4-FFF2-40B4-BE49-F238E27FC236}">
                <a16:creationId xmlns:a16="http://schemas.microsoft.com/office/drawing/2014/main" id="{64BDAC37-D895-0336-1173-848B19C2BBAF}"/>
              </a:ext>
            </a:extLst>
          </p:cNvPr>
          <p:cNvSpPr txBox="1">
            <a:spLocks/>
          </p:cNvSpPr>
          <p:nvPr/>
        </p:nvSpPr>
        <p:spPr>
          <a:xfrm>
            <a:off x="1252728" y="923544"/>
            <a:ext cx="6656832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800" dirty="0"/>
              <a:t>GUI and Dashboard Demo*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09178-0304-421B-011B-D50342AB17F2}"/>
              </a:ext>
            </a:extLst>
          </p:cNvPr>
          <p:cNvSpPr txBox="1"/>
          <p:nvPr/>
        </p:nvSpPr>
        <p:spPr>
          <a:xfrm>
            <a:off x="4521439" y="3907607"/>
            <a:ext cx="336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*Only if time allows and there is interest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3D69A-BDD8-A039-98DB-B72FB8DB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15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BIBLIOGRAPHIC REFERENCES</a:t>
            </a:r>
            <a:endParaRPr dirty="0"/>
          </a:p>
        </p:txBody>
      </p:sp>
      <p:sp>
        <p:nvSpPr>
          <p:cNvPr id="1583" name="Google Shape;1583;p101"/>
          <p:cNvSpPr txBox="1"/>
          <p:nvPr/>
        </p:nvSpPr>
        <p:spPr>
          <a:xfrm>
            <a:off x="1774200" y="1771550"/>
            <a:ext cx="55956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70DA6-F365-A680-84C8-4542258C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4"/>
          <p:cNvSpPr txBox="1">
            <a:spLocks noGrp="1"/>
          </p:cNvSpPr>
          <p:nvPr>
            <p:ph type="ctrTitle"/>
          </p:nvPr>
        </p:nvSpPr>
        <p:spPr>
          <a:xfrm>
            <a:off x="3886200" y="1211513"/>
            <a:ext cx="47664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C3BE0-52E8-A7AB-175C-467F2DCB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/>
        </p:nvSpPr>
        <p:spPr>
          <a:xfrm>
            <a:off x="463034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can you effectively model and interact with any pxbxr system?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7" name="Google Shape;457;p62"/>
          <p:cNvSpPr txBox="1"/>
          <p:nvPr/>
        </p:nvSpPr>
        <p:spPr>
          <a:xfrm>
            <a:off x="1103372" y="2635033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RQ1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4992848" y="2632909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RQ2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1ADBC7-C11D-7782-8BCC-3EF26254D941}"/>
              </a:ext>
            </a:extLst>
          </p:cNvPr>
          <p:cNvSpPr txBox="1">
            <a:spLocks/>
          </p:cNvSpPr>
          <p:nvPr/>
        </p:nvSpPr>
        <p:spPr>
          <a:xfrm>
            <a:off x="-44768" y="490153"/>
            <a:ext cx="9144000" cy="96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Mathematically Modeling the</a:t>
            </a:r>
            <a:br>
              <a:rPr lang="en-US" dirty="0"/>
            </a:br>
            <a:r>
              <a:rPr lang="en-US" dirty="0"/>
              <a:t>Interactions Between Phages, Bacteria,</a:t>
            </a:r>
            <a:br>
              <a:rPr lang="en-US" dirty="0"/>
            </a:br>
            <a:r>
              <a:rPr lang="en-US" dirty="0"/>
              <a:t>and the Environment</a:t>
            </a:r>
          </a:p>
        </p:txBody>
      </p:sp>
      <p:sp>
        <p:nvSpPr>
          <p:cNvPr id="14" name="Google Shape;456;p62">
            <a:extLst>
              <a:ext uri="{FF2B5EF4-FFF2-40B4-BE49-F238E27FC236}">
                <a16:creationId xmlns:a16="http://schemas.microsoft.com/office/drawing/2014/main" id="{E1BC6770-0C93-6E84-8D4D-0F35170F2CD0}"/>
              </a:ext>
            </a:extLst>
          </p:cNvPr>
          <p:cNvSpPr txBox="1"/>
          <p:nvPr/>
        </p:nvSpPr>
        <p:spPr>
          <a:xfrm>
            <a:off x="69961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do phages impact community dynamics in complex microbial communities?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Curved Down Arrow 19">
            <a:extLst>
              <a:ext uri="{FF2B5EF4-FFF2-40B4-BE49-F238E27FC236}">
                <a16:creationId xmlns:a16="http://schemas.microsoft.com/office/drawing/2014/main" id="{74F73ADB-A054-9E07-E9ED-D9B9FE0F32FE}"/>
              </a:ext>
            </a:extLst>
          </p:cNvPr>
          <p:cNvSpPr/>
          <p:nvPr/>
        </p:nvSpPr>
        <p:spPr>
          <a:xfrm>
            <a:off x="2492307" y="1937721"/>
            <a:ext cx="4167047" cy="642000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43B4EBBE-7CA2-545D-CCD6-B5D5889617CF}"/>
              </a:ext>
            </a:extLst>
          </p:cNvPr>
          <p:cNvSpPr/>
          <p:nvPr/>
        </p:nvSpPr>
        <p:spPr>
          <a:xfrm rot="10800000">
            <a:off x="2443709" y="3058438"/>
            <a:ext cx="4167047" cy="641999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BAC92EED-C705-D59E-67BC-227C70E6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42662">
            <a:off x="4343400" y="2576945"/>
            <a:ext cx="457200" cy="584200"/>
          </a:xfrm>
          <a:prstGeom prst="rect">
            <a:avLst/>
          </a:prstGeom>
        </p:spPr>
      </p:pic>
      <p:pic>
        <p:nvPicPr>
          <p:cNvPr id="5" name="Picture 4" descr="A yellow and green object&#10;&#10;AI-generated content may be incorrect.">
            <a:extLst>
              <a:ext uri="{FF2B5EF4-FFF2-40B4-BE49-F238E27FC236}">
                <a16:creationId xmlns:a16="http://schemas.microsoft.com/office/drawing/2014/main" id="{EE27BAC7-FB8B-4233-B04F-C6394AC9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7141">
            <a:off x="7772400" y="73985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10611A02-7990-C7E1-E792-1B7625DC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2472">
            <a:off x="8215788" y="4002451"/>
            <a:ext cx="457200" cy="584200"/>
          </a:xfrm>
          <a:prstGeom prst="rect">
            <a:avLst/>
          </a:prstGeom>
        </p:spPr>
      </p:pic>
      <p:pic>
        <p:nvPicPr>
          <p:cNvPr id="10" name="Picture 9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49727DA8-A3AF-B2E5-F1B5-631692C8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14162">
            <a:off x="4283157" y="4338162"/>
            <a:ext cx="457200" cy="584200"/>
          </a:xfrm>
          <a:prstGeom prst="rect">
            <a:avLst/>
          </a:prstGeom>
        </p:spPr>
      </p:pic>
      <p:pic>
        <p:nvPicPr>
          <p:cNvPr id="12" name="Picture 11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3EC871A4-70D2-1664-F003-4387E9E5C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41268">
            <a:off x="7913071" y="1842420"/>
            <a:ext cx="457200" cy="584200"/>
          </a:xfrm>
          <a:prstGeom prst="rect">
            <a:avLst/>
          </a:prstGeom>
        </p:spPr>
      </p:pic>
      <p:pic>
        <p:nvPicPr>
          <p:cNvPr id="15" name="Picture 14" descr="A cartoon of a virus&#10;&#10;AI-generated content may be incorrect.">
            <a:extLst>
              <a:ext uri="{FF2B5EF4-FFF2-40B4-BE49-F238E27FC236}">
                <a16:creationId xmlns:a16="http://schemas.microsoft.com/office/drawing/2014/main" id="{50C90F0A-1F36-B998-9FFD-FE360BC0D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30292">
            <a:off x="471009" y="1525985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84EDEB8A-594E-434F-014C-BAA0C9051D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420" y="3058438"/>
            <a:ext cx="457200" cy="584200"/>
          </a:xfrm>
          <a:prstGeom prst="rect">
            <a:avLst/>
          </a:prstGeom>
        </p:spPr>
      </p:pic>
      <p:pic>
        <p:nvPicPr>
          <p:cNvPr id="19" name="Picture 18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77C6FE71-70F1-53D0-418D-AD32FB314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990" y="2842834"/>
            <a:ext cx="457200" cy="58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7FDD0-BDAD-E1B1-E7B2-A8B0A7AA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7" grpId="0"/>
      <p:bldP spid="459" grpId="0"/>
      <p:bldP spid="14" grpId="0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>
            <a:extLst>
              <a:ext uri="{FF2B5EF4-FFF2-40B4-BE49-F238E27FC236}">
                <a16:creationId xmlns:a16="http://schemas.microsoft.com/office/drawing/2014/main" id="{0CC6648A-E592-70E0-6353-6B41B316A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96" y="1828800"/>
            <a:ext cx="6666808" cy="2409568"/>
          </a:xfrm>
        </p:spPr>
        <p:txBody>
          <a:bodyPr/>
          <a:lstStyle/>
          <a:p>
            <a:pPr marL="0" indent="0"/>
            <a:r>
              <a:rPr lang="en-US" dirty="0"/>
              <a:t>Model multiple phages, bacteria and resources in complex, continuously evolving systems</a:t>
            </a:r>
          </a:p>
          <a:p>
            <a:pPr marL="0" indent="0"/>
            <a:r>
              <a:rPr lang="en-US" dirty="0"/>
              <a:t>10s to 100s of phages, bacteria and resources</a:t>
            </a:r>
          </a:p>
          <a:p>
            <a:pPr marL="0" indent="0"/>
            <a:r>
              <a:rPr lang="en-US" dirty="0"/>
              <a:t>Unique interactions and characteristics</a:t>
            </a:r>
          </a:p>
          <a:p>
            <a:pPr marL="0" indent="0"/>
            <a:r>
              <a:rPr lang="en-US" dirty="0"/>
              <a:t>External (environment) influence</a:t>
            </a:r>
          </a:p>
        </p:txBody>
      </p:sp>
      <p:sp>
        <p:nvSpPr>
          <p:cNvPr id="3" name="Google Shape;420;p57">
            <a:extLst>
              <a:ext uri="{FF2B5EF4-FFF2-40B4-BE49-F238E27FC236}">
                <a16:creationId xmlns:a16="http://schemas.microsoft.com/office/drawing/2014/main" id="{780C9E18-F07A-6EB4-07E7-105ADA06E42F}"/>
              </a:ext>
            </a:extLst>
          </p:cNvPr>
          <p:cNvSpPr txBox="1">
            <a:spLocks/>
          </p:cNvSpPr>
          <p:nvPr/>
        </p:nvSpPr>
        <p:spPr>
          <a:xfrm flipH="1">
            <a:off x="2489400" y="1256482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PROBLEM</a:t>
            </a:r>
          </a:p>
        </p:txBody>
      </p:sp>
      <p:pic>
        <p:nvPicPr>
          <p:cNvPr id="5" name="Picture 4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C768708B-601A-6A92-AEE7-4C799527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859656">
            <a:off x="3603172" y="320932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44D1736C-9ECD-7950-71F7-16C5DB4F0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81297">
            <a:off x="8469086" y="1385682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virus&#10;&#10;AI-generated content may be incorrect.">
            <a:extLst>
              <a:ext uri="{FF2B5EF4-FFF2-40B4-BE49-F238E27FC236}">
                <a16:creationId xmlns:a16="http://schemas.microsoft.com/office/drawing/2014/main" id="{4760DDAA-F0E1-9E50-715F-256DECBC1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12582">
            <a:off x="4000500" y="4312807"/>
            <a:ext cx="457200" cy="584200"/>
          </a:xfrm>
          <a:prstGeom prst="rect">
            <a:avLst/>
          </a:prstGeom>
        </p:spPr>
      </p:pic>
      <p:pic>
        <p:nvPicPr>
          <p:cNvPr id="11" name="Picture 10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1E36B927-F4EA-86AE-9127-BBCC8D990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3970964"/>
            <a:ext cx="457200" cy="584200"/>
          </a:xfrm>
          <a:prstGeom prst="rect">
            <a:avLst/>
          </a:prstGeom>
        </p:spPr>
      </p:pic>
      <p:pic>
        <p:nvPicPr>
          <p:cNvPr id="13" name="Picture 12" descr="A cartoon of a cell&#10;&#10;AI-generated content may be incorrect.">
            <a:extLst>
              <a:ext uri="{FF2B5EF4-FFF2-40B4-BE49-F238E27FC236}">
                <a16:creationId xmlns:a16="http://schemas.microsoft.com/office/drawing/2014/main" id="{728700C7-F230-8067-0799-A09328C1C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909" y="2216580"/>
            <a:ext cx="457200" cy="584200"/>
          </a:xfrm>
          <a:prstGeom prst="rect">
            <a:avLst/>
          </a:prstGeom>
        </p:spPr>
      </p:pic>
      <p:pic>
        <p:nvPicPr>
          <p:cNvPr id="16" name="Picture 15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5B8366B5-1079-5353-CE80-7150EC705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485617">
            <a:off x="1573679" y="1328358"/>
            <a:ext cx="457200" cy="584200"/>
          </a:xfrm>
          <a:prstGeom prst="rect">
            <a:avLst/>
          </a:prstGeom>
        </p:spPr>
      </p:pic>
      <p:pic>
        <p:nvPicPr>
          <p:cNvPr id="18" name="Picture 17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319357CC-6743-7F07-54B9-1C6F54BD1F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1082" y="1447943"/>
            <a:ext cx="457200" cy="58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052B8-55C8-8533-E1A7-3DACE796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17D8E093-3BE2-BB51-3CBA-64F715F3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4;p59">
            <a:extLst>
              <a:ext uri="{FF2B5EF4-FFF2-40B4-BE49-F238E27FC236}">
                <a16:creationId xmlns:a16="http://schemas.microsoft.com/office/drawing/2014/main" id="{D1D69837-D60C-7CE3-917A-77763EA19B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596" y="1969882"/>
            <a:ext cx="6666808" cy="2268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ODE models focus on 1x1x1 or 2x1x1 systems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Niche or specific situations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Limited flexibility in modelling systems and environment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Varying or unknown conditions, model, and input</a:t>
            </a:r>
            <a:endParaRPr dirty="0"/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6B7FECC3-6FFB-5AA4-B8E8-29CFB2D0FC51}"/>
              </a:ext>
            </a:extLst>
          </p:cNvPr>
          <p:cNvSpPr txBox="1">
            <a:spLocks/>
          </p:cNvSpPr>
          <p:nvPr/>
        </p:nvSpPr>
        <p:spPr>
          <a:xfrm flipH="1">
            <a:off x="2489400" y="1256482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CHALLENGE</a:t>
            </a:r>
          </a:p>
        </p:txBody>
      </p:sp>
      <p:pic>
        <p:nvPicPr>
          <p:cNvPr id="5" name="Picture 4" descr="A blue and black cell&#10;&#10;AI-generated content may be incorrect.">
            <a:extLst>
              <a:ext uri="{FF2B5EF4-FFF2-40B4-BE49-F238E27FC236}">
                <a16:creationId xmlns:a16="http://schemas.microsoft.com/office/drawing/2014/main" id="{777691B2-7DCB-B1A9-141C-108F3531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43400" y="233746"/>
            <a:ext cx="457200" cy="584200"/>
          </a:xfrm>
          <a:prstGeom prst="rect">
            <a:avLst/>
          </a:prstGeom>
        </p:spPr>
      </p:pic>
      <p:pic>
        <p:nvPicPr>
          <p:cNvPr id="7" name="Picture 6" descr="A orange bacteria with black background&#10;&#10;AI-generated content may be incorrect.">
            <a:extLst>
              <a:ext uri="{FF2B5EF4-FFF2-40B4-BE49-F238E27FC236}">
                <a16:creationId xmlns:a16="http://schemas.microsoft.com/office/drawing/2014/main" id="{90B79F5B-E2A3-12B5-9FFC-FF8823E88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9310">
            <a:off x="8464203" y="1987550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93ED7218-0A8C-157F-CFE5-76D3B9F32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27227">
            <a:off x="280654" y="2395764"/>
            <a:ext cx="457200" cy="584200"/>
          </a:xfrm>
          <a:prstGeom prst="rect">
            <a:avLst/>
          </a:prstGeom>
        </p:spPr>
      </p:pic>
      <p:pic>
        <p:nvPicPr>
          <p:cNvPr id="11" name="Picture 10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F83E2B40-12AF-BEA6-2CA8-A40758C07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1436">
            <a:off x="1009996" y="4092704"/>
            <a:ext cx="457200" cy="584200"/>
          </a:xfrm>
          <a:prstGeom prst="rect">
            <a:avLst/>
          </a:prstGeom>
        </p:spPr>
      </p:pic>
      <p:pic>
        <p:nvPicPr>
          <p:cNvPr id="13" name="Picture 12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0DA5095C-B868-6D15-278F-3343F0E79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65770">
            <a:off x="7876375" y="3654168"/>
            <a:ext cx="457200" cy="584200"/>
          </a:xfrm>
          <a:prstGeom prst="rect">
            <a:avLst/>
          </a:prstGeom>
        </p:spPr>
      </p:pic>
      <p:pic>
        <p:nvPicPr>
          <p:cNvPr id="15" name="Picture 14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F7FEB087-BA6F-E18A-223E-8D69F1B9D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43442">
            <a:off x="2032200" y="964382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41DFED9A-B94E-E914-6EA8-6CBC3C5DD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8016" y="4343751"/>
            <a:ext cx="457200" cy="584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2E4F-C3C3-AB26-82A9-60E59AE9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092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64C66730-A725-99FD-06BA-D0A35806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B2F4D1-216A-40BE-865C-AB430BAD9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472" y="1852245"/>
            <a:ext cx="6689000" cy="2386121"/>
          </a:xfrm>
        </p:spPr>
        <p:txBody>
          <a:bodyPr/>
          <a:lstStyle/>
          <a:p>
            <a:pPr marL="0" indent="0"/>
            <a:r>
              <a:rPr lang="en-US" dirty="0"/>
              <a:t>Flexible simulation framework </a:t>
            </a:r>
          </a:p>
          <a:p>
            <a:pPr marL="0" indent="0"/>
            <a:r>
              <a:rPr lang="en-US" dirty="0"/>
              <a:t>Network representation</a:t>
            </a:r>
          </a:p>
          <a:p>
            <a:pPr marL="0" indent="0"/>
            <a:r>
              <a:rPr lang="en-US" dirty="0"/>
              <a:t>Model individual variables and states (phages, uninfected/infected bacteria, resources)</a:t>
            </a:r>
          </a:p>
          <a:p>
            <a:pPr marL="0" indent="0"/>
            <a:r>
              <a:rPr lang="en-US" dirty="0"/>
              <a:t>Standardize input and output</a:t>
            </a:r>
          </a:p>
          <a:p>
            <a:pPr marL="0" indent="0"/>
            <a:r>
              <a:rPr lang="en-US" dirty="0"/>
              <a:t>Models varying model complexities</a:t>
            </a:r>
          </a:p>
          <a:p>
            <a:pPr marL="0" indent="0"/>
            <a:r>
              <a:rPr lang="en-US" dirty="0"/>
              <a:t>Easy to setup</a:t>
            </a:r>
          </a:p>
          <a:p>
            <a:pPr marL="0" indent="0"/>
            <a:r>
              <a:rPr lang="en-US" dirty="0"/>
              <a:t>Interactive GUI tool and dashboard frontend</a:t>
            </a:r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81310934-2E9D-3C93-AE7F-C6C198429AFC}"/>
              </a:ext>
            </a:extLst>
          </p:cNvPr>
          <p:cNvSpPr txBox="1">
            <a:spLocks/>
          </p:cNvSpPr>
          <p:nvPr/>
        </p:nvSpPr>
        <p:spPr>
          <a:xfrm flipH="1">
            <a:off x="2489372" y="1138845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ANSWER</a:t>
            </a:r>
          </a:p>
        </p:txBody>
      </p:sp>
      <p:pic>
        <p:nvPicPr>
          <p:cNvPr id="7" name="Picture 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27B349F7-3953-9AEC-5AF6-C73866D8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3580">
            <a:off x="4607037" y="4487699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869B2F76-3BD7-45FA-3BC2-2E01A436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50537">
            <a:off x="6824664" y="4487474"/>
            <a:ext cx="457200" cy="584200"/>
          </a:xfrm>
          <a:prstGeom prst="rect">
            <a:avLst/>
          </a:prstGeom>
        </p:spPr>
      </p:pic>
      <p:pic>
        <p:nvPicPr>
          <p:cNvPr id="11" name="Picture 10" descr="A cartoon of a virus&#10;&#10;AI-generated content may be incorrect.">
            <a:extLst>
              <a:ext uri="{FF2B5EF4-FFF2-40B4-BE49-F238E27FC236}">
                <a16:creationId xmlns:a16="http://schemas.microsoft.com/office/drawing/2014/main" id="{A9471407-C0A9-7646-E0A6-7E0806F69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77268">
            <a:off x="2378943" y="799567"/>
            <a:ext cx="457200" cy="584200"/>
          </a:xfrm>
          <a:prstGeom prst="rect">
            <a:avLst/>
          </a:prstGeom>
        </p:spPr>
      </p:pic>
      <p:pic>
        <p:nvPicPr>
          <p:cNvPr id="13" name="Picture 12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43EBD235-17BA-AB3D-BA7C-29D422DAD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83150">
            <a:off x="777266" y="2416184"/>
            <a:ext cx="457200" cy="584200"/>
          </a:xfrm>
          <a:prstGeom prst="rect">
            <a:avLst/>
          </a:prstGeom>
        </p:spPr>
      </p:pic>
      <p:pic>
        <p:nvPicPr>
          <p:cNvPr id="15" name="Picture 14" descr="A close up of a logo&#10;&#10;AI-generated content may be incorrect.">
            <a:extLst>
              <a:ext uri="{FF2B5EF4-FFF2-40B4-BE49-F238E27FC236}">
                <a16:creationId xmlns:a16="http://schemas.microsoft.com/office/drawing/2014/main" id="{30C01DF8-0673-AD7E-AC53-F3B7D4D88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15050">
            <a:off x="8127534" y="3108606"/>
            <a:ext cx="457200" cy="584200"/>
          </a:xfrm>
          <a:prstGeom prst="rect">
            <a:avLst/>
          </a:prstGeom>
        </p:spPr>
      </p:pic>
      <p:pic>
        <p:nvPicPr>
          <p:cNvPr id="17" name="Picture 16" descr="A yellow and green object&#10;&#10;AI-generated content may be incorrect.">
            <a:extLst>
              <a:ext uri="{FF2B5EF4-FFF2-40B4-BE49-F238E27FC236}">
                <a16:creationId xmlns:a16="http://schemas.microsoft.com/office/drawing/2014/main" id="{09FE7BA9-0C25-EED7-DB25-ED7A7818B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24492">
            <a:off x="6109863" y="846744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F67BE0CA-529E-06BE-A09D-70D652C73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061924">
            <a:off x="511628" y="247650"/>
            <a:ext cx="457200" cy="584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838C6-9CFB-2777-E511-82DD99EB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FD4264D0-F69A-22FE-D0E7-8850901BB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0D7C770-6538-D8F5-D4F8-8CB5E9228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DFD8359E-3611-A0D1-6B60-E92D7A8287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59E1B07F-A273-A396-C247-5951188BD2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PHAGE BIOLOGY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4FAC62F5-294F-02F4-291F-41DE134B2F39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01FFC7CB-616D-9D17-6CDA-8850C4BE7EDE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black cell&#10;&#10;AI-generated content may be incorrect.">
            <a:extLst>
              <a:ext uri="{FF2B5EF4-FFF2-40B4-BE49-F238E27FC236}">
                <a16:creationId xmlns:a16="http://schemas.microsoft.com/office/drawing/2014/main" id="{C074D3BC-C051-F0B8-24AA-C9A934ED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01000" y="3947158"/>
            <a:ext cx="457200" cy="584200"/>
          </a:xfrm>
          <a:prstGeom prst="rect">
            <a:avLst/>
          </a:prstGeom>
        </p:spPr>
      </p:pic>
      <p:pic>
        <p:nvPicPr>
          <p:cNvPr id="5" name="Picture 4" descr="A blue bacteria with white lines&#10;&#10;AI-generated content may be incorrect.">
            <a:extLst>
              <a:ext uri="{FF2B5EF4-FFF2-40B4-BE49-F238E27FC236}">
                <a16:creationId xmlns:a16="http://schemas.microsoft.com/office/drawing/2014/main" id="{6697BD74-66B7-67A0-CEFB-0A267934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01988">
            <a:off x="5102733" y="2151390"/>
            <a:ext cx="457200" cy="584200"/>
          </a:xfrm>
          <a:prstGeom prst="rect">
            <a:avLst/>
          </a:prstGeom>
        </p:spPr>
      </p:pic>
      <p:pic>
        <p:nvPicPr>
          <p:cNvPr id="7" name="Picture 6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CAE83DC1-6E3F-C727-D86B-40CE198A7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72625">
            <a:off x="3077391" y="594374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cell&#10;&#10;AI-generated content may be incorrect.">
            <a:extLst>
              <a:ext uri="{FF2B5EF4-FFF2-40B4-BE49-F238E27FC236}">
                <a16:creationId xmlns:a16="http://schemas.microsoft.com/office/drawing/2014/main" id="{5444EA72-612B-A5E1-63D0-AA2292254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81098">
            <a:off x="3778508" y="3820700"/>
            <a:ext cx="457200" cy="584200"/>
          </a:xfrm>
          <a:prstGeom prst="rect">
            <a:avLst/>
          </a:prstGeom>
        </p:spPr>
      </p:pic>
      <p:pic>
        <p:nvPicPr>
          <p:cNvPr id="11" name="Picture 10" descr="A purple object with black background&#10;&#10;AI-generated content may be incorrect.">
            <a:extLst>
              <a:ext uri="{FF2B5EF4-FFF2-40B4-BE49-F238E27FC236}">
                <a16:creationId xmlns:a16="http://schemas.microsoft.com/office/drawing/2014/main" id="{E9179452-C666-5B9E-0E0D-A2376AE73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11796">
            <a:off x="1603026" y="3655058"/>
            <a:ext cx="457200" cy="584200"/>
          </a:xfrm>
          <a:prstGeom prst="rect">
            <a:avLst/>
          </a:prstGeom>
        </p:spPr>
      </p:pic>
      <p:pic>
        <p:nvPicPr>
          <p:cNvPr id="13" name="Picture 12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41F550E2-A683-A141-C242-514B10E83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27695">
            <a:off x="5008957" y="3528600"/>
            <a:ext cx="457200" cy="584200"/>
          </a:xfrm>
          <a:prstGeom prst="rect">
            <a:avLst/>
          </a:prstGeom>
        </p:spPr>
      </p:pic>
      <p:pic>
        <p:nvPicPr>
          <p:cNvPr id="15" name="Picture 14" descr="A close up of a logo&#10;&#10;AI-generated content may be incorrect.">
            <a:extLst>
              <a:ext uri="{FF2B5EF4-FFF2-40B4-BE49-F238E27FC236}">
                <a16:creationId xmlns:a16="http://schemas.microsoft.com/office/drawing/2014/main" id="{1A4CD6B9-A66D-AEE9-1464-22183F166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21721">
            <a:off x="6740813" y="1336574"/>
            <a:ext cx="457200" cy="584200"/>
          </a:xfrm>
          <a:prstGeom prst="rect">
            <a:avLst/>
          </a:prstGeom>
        </p:spPr>
      </p:pic>
      <p:pic>
        <p:nvPicPr>
          <p:cNvPr id="17" name="Picture 16" descr="A yellow and green object&#10;&#10;AI-generated content may be incorrect.">
            <a:extLst>
              <a:ext uri="{FF2B5EF4-FFF2-40B4-BE49-F238E27FC236}">
                <a16:creationId xmlns:a16="http://schemas.microsoft.com/office/drawing/2014/main" id="{8C69AC24-C4FE-C7CC-A569-D5636D4358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798668">
            <a:off x="4381500" y="753625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BE485EA9-F8D8-9049-0B89-206A091B22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889949">
            <a:off x="7010278" y="2541625"/>
            <a:ext cx="457200" cy="58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4785B-E4E8-A1C1-F9CF-C346D353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9451CACA-034C-967D-918B-3758BD2C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62BC42-ECB2-39BB-084A-A662FA44F51C}"/>
              </a:ext>
            </a:extLst>
          </p:cNvPr>
          <p:cNvSpPr txBox="1"/>
          <p:nvPr/>
        </p:nvSpPr>
        <p:spPr>
          <a:xfrm>
            <a:off x="0" y="3639297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30% of all daily marine bacteria death due to phages</a:t>
            </a:r>
          </a:p>
          <a:p>
            <a:endParaRPr lang="en-US" sz="2400" dirty="0">
              <a:latin typeface="Montserrat" pitchFamily="2" charset="77"/>
            </a:endParaRPr>
          </a:p>
          <a:p>
            <a:r>
              <a:rPr lang="en-US" sz="2400" dirty="0">
                <a:latin typeface="Montserrat" pitchFamily="2" charset="77"/>
              </a:rPr>
              <a:t>Important role in nutrient turnover and bacteria fitness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46C074-1CA9-6C4F-FF88-DB90530B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49" y="578340"/>
            <a:ext cx="1853223" cy="2571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A2F91F-3CAE-0B68-CCA3-FA25866C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281" y="578339"/>
            <a:ext cx="2632979" cy="25717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AF1789-4659-9705-55AE-8E731E4E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44" y="578339"/>
            <a:ext cx="2808748" cy="2571750"/>
          </a:xfrm>
          <a:prstGeom prst="rect">
            <a:avLst/>
          </a:prstGeom>
        </p:spPr>
      </p:pic>
      <p:pic>
        <p:nvPicPr>
          <p:cNvPr id="6" name="Picture 5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770A6AC2-27CA-F3F1-9491-1A75A99F4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502052">
            <a:off x="3794625" y="3219937"/>
            <a:ext cx="457200" cy="584200"/>
          </a:xfrm>
          <a:prstGeom prst="rect">
            <a:avLst/>
          </a:prstGeom>
        </p:spPr>
      </p:pic>
      <p:pic>
        <p:nvPicPr>
          <p:cNvPr id="8" name="Picture 7" descr="A cartoon of a cell&#10;&#10;AI-generated content may be incorrect.">
            <a:extLst>
              <a:ext uri="{FF2B5EF4-FFF2-40B4-BE49-F238E27FC236}">
                <a16:creationId xmlns:a16="http://schemas.microsoft.com/office/drawing/2014/main" id="{D74BCFD4-647C-2241-76B4-95791B96C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22852">
            <a:off x="5524500" y="3947362"/>
            <a:ext cx="457200" cy="584200"/>
          </a:xfrm>
          <a:prstGeom prst="rect">
            <a:avLst/>
          </a:prstGeom>
        </p:spPr>
      </p:pic>
      <p:pic>
        <p:nvPicPr>
          <p:cNvPr id="10" name="Picture 9" descr="A cartoon of a sponge&#10;&#10;AI-generated content may be incorrect.">
            <a:extLst>
              <a:ext uri="{FF2B5EF4-FFF2-40B4-BE49-F238E27FC236}">
                <a16:creationId xmlns:a16="http://schemas.microsoft.com/office/drawing/2014/main" id="{5402369E-D61E-3147-9C45-2BE60107D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278901">
            <a:off x="1319666" y="4724846"/>
            <a:ext cx="457200" cy="584200"/>
          </a:xfrm>
          <a:prstGeom prst="rect">
            <a:avLst/>
          </a:prstGeom>
        </p:spPr>
      </p:pic>
      <p:pic>
        <p:nvPicPr>
          <p:cNvPr id="12" name="Picture 11" descr="A cartoon of a virus&#10;&#10;AI-generated content may be incorrect.">
            <a:extLst>
              <a:ext uri="{FF2B5EF4-FFF2-40B4-BE49-F238E27FC236}">
                <a16:creationId xmlns:a16="http://schemas.microsoft.com/office/drawing/2014/main" id="{AC73F4B9-6D6E-4388-77EA-7D9A8B788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80329">
            <a:off x="163854" y="2985248"/>
            <a:ext cx="457200" cy="584200"/>
          </a:xfrm>
          <a:prstGeom prst="rect">
            <a:avLst/>
          </a:prstGeom>
        </p:spPr>
      </p:pic>
      <p:pic>
        <p:nvPicPr>
          <p:cNvPr id="14" name="Picture 13" descr="A cartoon of a virus&#10;&#10;AI-generated content may be incorrect.">
            <a:extLst>
              <a:ext uri="{FF2B5EF4-FFF2-40B4-BE49-F238E27FC236}">
                <a16:creationId xmlns:a16="http://schemas.microsoft.com/office/drawing/2014/main" id="{229C33C0-9744-1159-20F3-FC6A5D8E4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22501">
            <a:off x="8380572" y="3164202"/>
            <a:ext cx="457200" cy="584200"/>
          </a:xfrm>
          <a:prstGeom prst="rect">
            <a:avLst/>
          </a:prstGeom>
        </p:spPr>
      </p:pic>
      <p:pic>
        <p:nvPicPr>
          <p:cNvPr id="16" name="Picture 15" descr="A pink and blue diamond shaped object&#10;&#10;AI-generated content may be incorrect.">
            <a:extLst>
              <a:ext uri="{FF2B5EF4-FFF2-40B4-BE49-F238E27FC236}">
                <a16:creationId xmlns:a16="http://schemas.microsoft.com/office/drawing/2014/main" id="{D1351EB9-5245-9EEE-D47A-B20E84F4E9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50953">
            <a:off x="336681" y="136238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C08D2433-2047-D717-91D0-39F8CCB442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17311">
            <a:off x="8445541" y="655753"/>
            <a:ext cx="457200" cy="584200"/>
          </a:xfrm>
          <a:prstGeom prst="rect">
            <a:avLst/>
          </a:prstGeom>
        </p:spPr>
      </p:pic>
      <p:sp>
        <p:nvSpPr>
          <p:cNvPr id="20" name="Google Shape;420;p57">
            <a:extLst>
              <a:ext uri="{FF2B5EF4-FFF2-40B4-BE49-F238E27FC236}">
                <a16:creationId xmlns:a16="http://schemas.microsoft.com/office/drawing/2014/main" id="{1E370E87-07CD-951B-1F99-FFD4AEDB04ED}"/>
              </a:ext>
            </a:extLst>
          </p:cNvPr>
          <p:cNvSpPr txBox="1">
            <a:spLocks/>
          </p:cNvSpPr>
          <p:nvPr/>
        </p:nvSpPr>
        <p:spPr>
          <a:xfrm flipH="1">
            <a:off x="1932453" y="8928"/>
            <a:ext cx="5279092" cy="55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Phages in The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FC889-325A-E827-2C76-7B3561EBC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4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Style Thesis Defense XL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04E68C-4E4C-1741-A25F-E934FA2A655C}">
  <we:reference id="f1abd87f-a3ba-42fb-91d5-100000000000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3291</TotalTime>
  <Words>778</Words>
  <Application>Microsoft Macintosh PowerPoint</Application>
  <PresentationFormat>On-screen Show (16:9)</PresentationFormat>
  <Paragraphs>186</Paragraphs>
  <Slides>35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Montserrat ExtraBold</vt:lpstr>
      <vt:lpstr>Montserrat</vt:lpstr>
      <vt:lpstr>Arial</vt:lpstr>
      <vt:lpstr>Montserrat Medium</vt:lpstr>
      <vt:lpstr>Simple Style Thesis Defense XL by Slidesgo</vt:lpstr>
      <vt:lpstr>MSC COMPUTATIONAL SCIENCES THESIS DEFENSE</vt:lpstr>
      <vt:lpstr>05</vt:lpstr>
      <vt:lpstr>01</vt:lpstr>
      <vt:lpstr>PowerPoint Presentation</vt:lpstr>
      <vt:lpstr>PowerPoint Presentation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03</vt:lpstr>
      <vt:lpstr>Simulation Flowchart</vt:lpstr>
      <vt:lpstr>GUI Tool</vt:lpstr>
      <vt:lpstr>ODE Model – Golding Model</vt:lpstr>
      <vt:lpstr>Adapted Golding Model for a pxbxr System</vt:lpstr>
      <vt:lpstr>Running the Framework</vt:lpstr>
      <vt:lpstr>ODE Code </vt:lpstr>
      <vt:lpstr>Dashboard – Plot Basic Graph</vt:lpstr>
      <vt:lpstr>Dashboard – Edit Parameters</vt:lpstr>
      <vt:lpstr>Dashboard - Advanced Analysis</vt:lpstr>
      <vt:lpstr>Dashboard - Interactivity</vt:lpstr>
      <vt:lpstr>Dashboard - Interactivity</vt:lpstr>
      <vt:lpstr>04</vt:lpstr>
      <vt:lpstr>SOBOL</vt:lpstr>
      <vt:lpstr>Graph Behavior - Biologist POV</vt:lpstr>
      <vt:lpstr>Graph Behavior – Computational Scientist POV</vt:lpstr>
      <vt:lpstr>Graph Behavior – Computational Scientist POV</vt:lpstr>
      <vt:lpstr>PowerPoint Presentation</vt:lpstr>
      <vt:lpstr>Combined Understanding</vt:lpstr>
      <vt:lpstr>05</vt:lpstr>
      <vt:lpstr>Next Steps</vt:lpstr>
      <vt:lpstr>PowerPoint Presentation</vt:lpstr>
      <vt:lpstr>BIBLIOGRAPHIC 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Victor Piaskowski</cp:lastModifiedBy>
  <cp:revision>28</cp:revision>
  <cp:lastPrinted>2025-06-29T22:23:03Z</cp:lastPrinted>
  <dcterms:modified xsi:type="dcterms:W3CDTF">2025-06-30T09:00:53Z</dcterms:modified>
</cp:coreProperties>
</file>